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p:sldMasterIdLst>
    <p:sldMasterId id="2147483729" r:id="rId4"/>
  </p:sldMasterIdLst>
  <p:notesMasterIdLst>
    <p:notesMasterId r:id="rId27"/>
  </p:notesMasterIdLst>
  <p:handoutMasterIdLst>
    <p:handoutMasterId r:id="rId28"/>
  </p:handoutMasterIdLst>
  <p:sldIdLst>
    <p:sldId id="319" r:id="rId5"/>
    <p:sldId id="838841834" r:id="rId6"/>
    <p:sldId id="2147482972" r:id="rId7"/>
    <p:sldId id="838841856" r:id="rId8"/>
    <p:sldId id="838841868" r:id="rId9"/>
    <p:sldId id="2147482980" r:id="rId10"/>
    <p:sldId id="2147482984" r:id="rId11"/>
    <p:sldId id="2147482983" r:id="rId12"/>
    <p:sldId id="5102" r:id="rId13"/>
    <p:sldId id="2147482970" r:id="rId14"/>
    <p:sldId id="2147482981" r:id="rId15"/>
    <p:sldId id="2147482985" r:id="rId16"/>
    <p:sldId id="2147482986" r:id="rId17"/>
    <p:sldId id="2147482971" r:id="rId18"/>
    <p:sldId id="838841796" r:id="rId19"/>
    <p:sldId id="838841725" r:id="rId20"/>
    <p:sldId id="838841819" r:id="rId21"/>
    <p:sldId id="838841854" r:id="rId22"/>
    <p:sldId id="2147482987" r:id="rId23"/>
    <p:sldId id="2147482988" r:id="rId24"/>
    <p:sldId id="2147482967" r:id="rId25"/>
    <p:sldId id="2147482968" r:id="rId26"/>
  </p:sldIdLst>
  <p:sldSz cx="12192000" cy="6858000"/>
  <p:notesSz cx="7010400" cy="9296400"/>
  <p:embeddedFontLst>
    <p:embeddedFont>
      <p:font typeface="Georgia" panose="02040502050405020303" pitchFamily="18" charset="0"/>
      <p:regular r:id="rId29"/>
      <p:bold r:id="rId30"/>
      <p:italic r:id="rId31"/>
      <p:boldItalic r:id="rId32"/>
    </p:embeddedFont>
    <p:embeddedFont>
      <p:font typeface="Montserrat" panose="00000500000000000000" pitchFamily="2" charset="0"/>
      <p:regular r:id="rId33"/>
      <p:bold r:id="rId34"/>
      <p:italic r:id="rId35"/>
      <p:boldItalic r:id="rId36"/>
    </p:embeddedFont>
    <p:embeddedFont>
      <p:font typeface="Montserrat Light" panose="00000400000000000000" pitchFamily="2" charset="0"/>
      <p:regular r:id="rId37"/>
      <p:italic r:id="rId38"/>
    </p:embeddedFont>
    <p:embeddedFont>
      <p:font typeface="Montserrat SemiBold" panose="00000700000000000000" pitchFamily="2" charset="0"/>
      <p:bold r:id="rId39"/>
      <p:boldItalic r:id="rId40"/>
    </p:embeddedFont>
    <p:embeddedFont>
      <p:font typeface="Roboto Condensed" panose="02000000000000000000" pitchFamily="2"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371"/>
    <a:srgbClr val="451970"/>
    <a:srgbClr val="FF0000"/>
    <a:srgbClr val="6D1D6B"/>
    <a:srgbClr val="595959"/>
    <a:srgbClr val="6C66A1"/>
    <a:srgbClr val="000000"/>
    <a:srgbClr val="A49C86"/>
    <a:srgbClr val="45196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18F482-3034-444C-90B6-ED445DFCFB8D}" v="59" dt="2024-11-27T15:07:20.512"/>
  </p1510:revLst>
</p1510:revInfo>
</file>

<file path=ppt/tableStyles.xml><?xml version="1.0" encoding="utf-8"?>
<a:tblStyleLst xmlns:a="http://schemas.openxmlformats.org/drawingml/2006/main" def="{8CF085FB-A80B-4C99-B894-90A09B0C0B71}">
  <a:tblStyle styleId="{8CF085FB-A80B-4C99-B894-90A09B0C0B7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63CA661-37CB-4D89-9F50-F689384F246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793" autoAdjust="0"/>
  </p:normalViewPr>
  <p:slideViewPr>
    <p:cSldViewPr snapToGrid="0">
      <p:cViewPr varScale="1">
        <p:scale>
          <a:sx n="59" d="100"/>
          <a:sy n="59" d="100"/>
        </p:scale>
        <p:origin x="964" y="60"/>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0"/>
    </p:cViewPr>
  </p:sorterViewPr>
  <p:notesViewPr>
    <p:cSldViewPr snapToGrid="0">
      <p:cViewPr varScale="1">
        <p:scale>
          <a:sx n="80" d="100"/>
          <a:sy n="80" d="100"/>
        </p:scale>
        <p:origin x="396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8D04E3-BF34-40A5-7207-0C2FCC3E799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9130A49-E35A-2AD5-E86A-5F67954450F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6434F94-11DC-4C47-85F1-B73C62D36031}" type="datetimeFigureOut">
              <a:rPr lang="en-US" smtClean="0"/>
              <a:t>12/12/2024</a:t>
            </a:fld>
            <a:endParaRPr lang="en-US" dirty="0"/>
          </a:p>
        </p:txBody>
      </p:sp>
      <p:sp>
        <p:nvSpPr>
          <p:cNvPr id="4" name="Footer Placeholder 3">
            <a:extLst>
              <a:ext uri="{FF2B5EF4-FFF2-40B4-BE49-F238E27FC236}">
                <a16:creationId xmlns:a16="http://schemas.microsoft.com/office/drawing/2014/main" id="{6F1A990E-2422-AB2F-59B4-D8D52847DFD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F1644B-2898-8171-69DC-5CE2AA312D9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5B8F663-3487-4A8C-8F00-EAE882DD0828}" type="slidenum">
              <a:rPr lang="en-US" smtClean="0"/>
              <a:t>‹#›</a:t>
            </a:fld>
            <a:endParaRPr lang="en-US" dirty="0"/>
          </a:p>
        </p:txBody>
      </p:sp>
    </p:spTree>
    <p:extLst>
      <p:ext uri="{BB962C8B-B14F-4D97-AF65-F5344CB8AC3E}">
        <p14:creationId xmlns:p14="http://schemas.microsoft.com/office/powerpoint/2010/main" val="695686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40" cy="46482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0939" y="0"/>
            <a:ext cx="3037840" cy="46482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966"/>
            <a:ext cx="3037840" cy="46482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0939" y="8829966"/>
            <a:ext cx="3037840" cy="464820"/>
          </a:xfrm>
          <a:prstGeom prst="rect">
            <a:avLst/>
          </a:prstGeom>
          <a:noFill/>
          <a:ln>
            <a:noFill/>
          </a:ln>
        </p:spPr>
        <p:txBody>
          <a:bodyPr spcFirstLastPara="1" wrap="square" lIns="93125" tIns="46550" rIns="93125"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mj-lt"/>
              <a:buNone/>
            </a:pPr>
            <a:r>
              <a:rPr lang="en-US" dirty="0"/>
              <a:t>Intro</a:t>
            </a:r>
          </a:p>
          <a:p>
            <a:pPr marL="228600" indent="0">
              <a:buFont typeface="+mj-lt"/>
              <a:buNone/>
            </a:pPr>
            <a:endParaRPr lang="en-US" dirty="0"/>
          </a:p>
          <a:p>
            <a:pPr marL="228600" marR="0" lvl="0" indent="0" algn="l" defTabSz="914400" rtl="0" eaLnBrk="1" fontAlgn="auto" latinLnBrk="0" hangingPunct="1">
              <a:lnSpc>
                <a:spcPct val="100000"/>
              </a:lnSpc>
              <a:spcBef>
                <a:spcPts val="0"/>
              </a:spcBef>
              <a:spcAft>
                <a:spcPts val="0"/>
              </a:spcAft>
              <a:buClr>
                <a:schemeClr val="dk1"/>
              </a:buClr>
              <a:buSzPts val="1400"/>
              <a:buFont typeface="+mj-lt"/>
              <a:buNone/>
              <a:tabLst/>
              <a:defRPr/>
            </a:pPr>
            <a:r>
              <a:rPr lang="en-US" sz="1800" dirty="0">
                <a:solidFill>
                  <a:srgbClr val="000000"/>
                </a:solidFill>
                <a:effectLst/>
                <a:latin typeface="Arial" panose="020B0604020202020204" pitchFamily="34" charset="0"/>
                <a:ea typeface="Arial" panose="020B0604020202020204" pitchFamily="34" charset="0"/>
              </a:rPr>
              <a:t>Throughout history, major market events often earn memorable names. In the 1930s, we saw the Great Depression, and more recently, we had the Great Financial Crisis. While it’s usually the negative news events that get these attention-grabbing titles, if we were going to coin a name for what we expect in 2025, it would be the Great Moderation.</a:t>
            </a:r>
            <a:endParaRPr lang="en-US" sz="1800" dirty="0">
              <a:effectLst/>
              <a:latin typeface="Arial" panose="020B0604020202020204" pitchFamily="34" charset="0"/>
              <a:ea typeface="Arial" panose="020B0604020202020204" pitchFamily="34" charset="0"/>
            </a:endParaRP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950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Last year we spoke about the Fed going from foe to friend and finally lowering interest rates. This became reality in September of 2024, but looking forward to 2025 while the Fed may be a friend to markets but might not be a good friend.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5808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What we mean here is the Fed may not cut interest rates as much as many investors had anticipated. Looking at the past again, the Fed funds rates in the past 25 years have been distorted. Zero interest rates are not normal. The question now is what is normal? Typically, the Fed funds rate is a percent or two above the inflation rate, which could put us close to the neutral rate already.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1108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Looking at real interest rates or the interest rate adjusted for inflation we are at 1.5%. You can see real rates were higher than this before the dot com bubble. Growth was higher then, so the neutral rate should be lower today as interest rate policy was restrictive and trying to stop the excesses of the 90s.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633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Arial" panose="020B0604020202020204" pitchFamily="34" charset="0"/>
              </a:rPr>
              <a:t>Could inflation start to creep up again, as we saw in the 1970s? While it’s unlikely we’ll see “WIN” (Whip Inflation Now) pins making a comeback, inflation isn’t entirely gone. While inflation may be easing, it’s far from dead. The Producer Price Index appears to on the rise recently and if we add more tariffs to China, this could increase further. This could put the Fed in a bind as far as cutting rates.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9979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Could 2025 be the year U.S. Large Cap Growth underperforms? This has been the outperformer in recent years as large tech stocks have carried the market higher on AI enthusiasm.</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8047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This outperformance has distorted markets. The 10 ten stocks in the S&amp;P 500 make up 35% of the weight of that index.</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1079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And it is these stocks that are causing valuations to be stretched. Their stocks have risen, but the earnings haven’t kept up.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774A0C-450D-8246-9972-015807C46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961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25000"/>
              </a:lnSpc>
              <a:spcBef>
                <a:spcPts val="0"/>
              </a:spcBef>
              <a:spcAft>
                <a:spcPts val="0"/>
              </a:spcAft>
              <a:buClr>
                <a:schemeClr val="dk1"/>
              </a:buClr>
              <a:buSzPts val="1400"/>
              <a:buFont typeface="Arial" panose="020B0604020202020204" pitchFamily="34" charset="0"/>
              <a:buNone/>
              <a:tabLst/>
              <a:defRPr/>
            </a:pPr>
            <a:r>
              <a:rPr lang="en-US" dirty="0"/>
              <a:t>Bond yields are climbing as bond investors want more yield to compensate for potentially higher economic growth and inflation. As bond yields rise, bond prices fall.</a:t>
            </a:r>
          </a:p>
          <a:p>
            <a:pPr marL="457200" marR="0" lvl="1" indent="0">
              <a:lnSpc>
                <a:spcPct val="125000"/>
              </a:lnSpc>
              <a:spcBef>
                <a:spcPts val="0"/>
              </a:spcBef>
              <a:spcAft>
                <a:spcPts val="0"/>
              </a:spcAft>
              <a:buFont typeface="Courier New" panose="02070309020205020404" pitchFamily="49" charset="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7916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In high yield markets, investors are not demanding much extra yield for taking on extra credit risk. While it is telling us recession risk is low, it may be telling us high yield bond valuations are also stretched.</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7774A0C-450D-8246-9972-015807C468C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05403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None/>
              <a:tabLst/>
              <a:defRPr/>
            </a:pPr>
            <a:r>
              <a:rPr lang="en-US" dirty="0"/>
              <a:t>While large cap valuations appear stretched that is less of the case in mid and small cap stocks. We also see better valuations in international stocks. </a:t>
            </a:r>
          </a:p>
          <a:p>
            <a:pPr marL="228600" marR="0" lvl="0" indent="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None/>
              <a:tabLst/>
              <a:defRPr/>
            </a:pPr>
            <a:endPar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228600" marR="0" lvl="0" indent="0"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None/>
              <a:tabLst/>
              <a:defRPr/>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International indexes also have less technology exposure than the S&amp;P 500, a sector that has seen valuations soar. Keep in mind these international companies are not small French bakeries and German pubs; they are multi-national companies that you are likely familiar with ranging from oil companies to pharmaceuticals and automobile manufacturers. You likely even own a lot of these companies’ products.</a:t>
            </a:r>
            <a:endPar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endParaRPr>
          </a:p>
          <a:p>
            <a:pPr marL="228600" indent="0">
              <a:buFont typeface="Arial" panose="020B0604020202020204" pitchFamily="34" charset="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940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primary investment themes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9669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3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As we approach the five-year anniversary of the pandemic’s onset in the United States, the economy is still moderating toward pre-pandemic levels. The pandemic and its aftermath disrupted supply chains, labor markets, inflation, and economic growth, leading to significant fluctuations across these indicators. These effects have rippled through stock and bond markets, shaping economic conditions for years. </a:t>
            </a: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8312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0" algn="l">
              <a:buFont typeface="Arial" panose="020B0604020202020204" pitchFamily="34" charset="0"/>
              <a:buNone/>
            </a:pPr>
            <a:r>
              <a:rPr lang="en-US" sz="800" dirty="0">
                <a:solidFill>
                  <a:srgbClr val="000000"/>
                </a:solidFill>
                <a:effectLst/>
                <a:latin typeface="Arial" panose="020B0604020202020204" pitchFamily="34" charset="0"/>
              </a:rPr>
              <a:t>Inflation is moderating from high levels and getting closer to the Fed’s 2% target. Year-over-year, the Fed’s preferred measure of inflation is 2.7%. If we look at the last 3 and 6 months, it is heading in the right direction.</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9860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sz="800" b="0" i="0" u="none" strike="noStrike" cap="none" dirty="0">
                <a:solidFill>
                  <a:srgbClr val="000000"/>
                </a:solidFill>
                <a:effectLst/>
                <a:latin typeface="Arial" panose="020B0604020202020204" pitchFamily="34" charset="0"/>
                <a:ea typeface="Calibri"/>
                <a:cs typeface="Calibri"/>
                <a:sym typeface="Calibri"/>
              </a:rPr>
              <a:t>The labor market is also normalizing. After COVID disruptions the labor market participation rate is close to pre-dotcom bubble levels.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8403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The number job opening per job seeker has also come back down to earth after peaking around two job openings for every one person looking for work. This added to inflation pressures, but now these pressures are abating.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8775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Looking at economic growth as measured by gross domestic product or GDP, grow is expected to cool further, but still be positive. Few economists are predicting a recession in 2025.</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029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If we look at past economic expansions as a gauge, we could be in the middle of an economic expansion.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608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NBER – does not expect a recession.</a:t>
            </a:r>
          </a:p>
        </p:txBody>
      </p:sp>
      <p:sp>
        <p:nvSpPr>
          <p:cNvPr id="4" name="Slide Number Placeholder 3"/>
          <p:cNvSpPr>
            <a:spLocks noGrp="1"/>
          </p:cNvSpPr>
          <p:nvPr>
            <p:ph type="sldNum" sz="quarter" idx="5"/>
          </p:nvPr>
        </p:nvSpPr>
        <p:spPr/>
        <p:txBody>
          <a:bodyPr/>
          <a:lstStyle/>
          <a:p>
            <a:fld id="{67774A0C-450D-8246-9972-015807C468CC}" type="slidenum">
              <a:rPr lang="en-US" smtClean="0"/>
              <a:t>8</a:t>
            </a:fld>
            <a:endParaRPr lang="en-US" dirty="0"/>
          </a:p>
        </p:txBody>
      </p:sp>
    </p:spTree>
    <p:extLst>
      <p:ext uri="{BB962C8B-B14F-4D97-AF65-F5344CB8AC3E}">
        <p14:creationId xmlns:p14="http://schemas.microsoft.com/office/powerpoint/2010/main" val="2353488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_White">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3EBF473-C1D4-E68F-36E6-1C01C8D3EA97}"/>
              </a:ext>
            </a:extLst>
          </p:cNvPr>
          <p:cNvPicPr>
            <a:picLocks noChangeAspect="1" noChangeArrowheads="1"/>
          </p:cNvPicPr>
          <p:nvPr/>
        </p:nvPicPr>
        <p:blipFill rotWithShape="1">
          <a:blip r:embed="rId2"/>
          <a:srcRect l="23440" t="11569" r="14042"/>
          <a:stretch/>
        </p:blipFill>
        <p:spPr bwMode="auto">
          <a:xfrm flipH="1">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B18002E-CE37-F71A-B243-66C71C36E592}"/>
              </a:ext>
            </a:extLst>
          </p:cNvPr>
          <p:cNvSpPr/>
          <p:nvPr/>
        </p:nvSpPr>
        <p:spPr>
          <a:xfrm rot="16200000">
            <a:off x="2666998" y="-2667003"/>
            <a:ext cx="6858001" cy="12192002"/>
          </a:xfrm>
          <a:prstGeom prst="rect">
            <a:avLst/>
          </a:prstGeom>
          <a:gradFill>
            <a:gsLst>
              <a:gs pos="45000">
                <a:schemeClr val="accent1"/>
              </a:gs>
              <a:gs pos="100000">
                <a:schemeClr val="bg1">
                  <a:alpha val="124"/>
                </a:schemeClr>
              </a:gs>
            </a:gsLst>
            <a:lin ang="9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2">
            <a:extLst>
              <a:ext uri="{FF2B5EF4-FFF2-40B4-BE49-F238E27FC236}">
                <a16:creationId xmlns:a16="http://schemas.microsoft.com/office/drawing/2014/main" id="{5CEFB51D-5A19-726D-86FE-10E6FFBCF49F}"/>
              </a:ext>
            </a:extLst>
          </p:cNvPr>
          <p:cNvSpPr>
            <a:spLocks noGrp="1"/>
          </p:cNvSpPr>
          <p:nvPr>
            <p:ph type="subTitle" idx="1" hasCustomPrompt="1"/>
          </p:nvPr>
        </p:nvSpPr>
        <p:spPr>
          <a:xfrm>
            <a:off x="1136542" y="3713279"/>
            <a:ext cx="9144000" cy="1655762"/>
          </a:xfrm>
        </p:spPr>
        <p:txBody>
          <a:bodyPr>
            <a:normAutofit/>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Slide Subtitle Text 24 pt</a:t>
            </a:r>
          </a:p>
        </p:txBody>
      </p:sp>
      <p:pic>
        <p:nvPicPr>
          <p:cNvPr id="25" name="Graphic 24">
            <a:extLst>
              <a:ext uri="{FF2B5EF4-FFF2-40B4-BE49-F238E27FC236}">
                <a16:creationId xmlns:a16="http://schemas.microsoft.com/office/drawing/2014/main" id="{263548B6-4F4C-8C53-293C-B7C102D34A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4106" y="1926444"/>
            <a:ext cx="5003216" cy="257308"/>
          </a:xfrm>
          <a:prstGeom prst="rect">
            <a:avLst/>
          </a:prstGeom>
        </p:spPr>
      </p:pic>
      <p:sp>
        <p:nvSpPr>
          <p:cNvPr id="3" name="Text Placeholder 26">
            <a:extLst>
              <a:ext uri="{FF2B5EF4-FFF2-40B4-BE49-F238E27FC236}">
                <a16:creationId xmlns:a16="http://schemas.microsoft.com/office/drawing/2014/main" id="{6F74EB47-1C6A-0B5E-079F-27F081CE0ECE}"/>
              </a:ext>
            </a:extLst>
          </p:cNvPr>
          <p:cNvSpPr>
            <a:spLocks noGrp="1"/>
          </p:cNvSpPr>
          <p:nvPr>
            <p:ph type="body" sz="quarter" idx="11" hasCustomPrompt="1"/>
          </p:nvPr>
        </p:nvSpPr>
        <p:spPr>
          <a:xfrm>
            <a:off x="1134107" y="2009254"/>
            <a:ext cx="9144000" cy="1655879"/>
          </a:xfrm>
        </p:spPr>
        <p:txBody>
          <a:bodyPr anchor="b">
            <a:noAutofit/>
          </a:bodyPr>
          <a:lstStyle>
            <a:lvl1pPr>
              <a:defRPr sz="6600">
                <a:solidFill>
                  <a:schemeClr val="bg1"/>
                </a:solidFill>
                <a:latin typeface="Georgia" panose="02040502050405020303" pitchFamily="18" charset="0"/>
              </a:defRPr>
            </a:lvl1pPr>
            <a:lvl2pPr>
              <a:defRPr sz="6600">
                <a:solidFill>
                  <a:schemeClr val="accent1"/>
                </a:solidFill>
                <a:latin typeface="Georgia" panose="02040502050405020303" pitchFamily="18" charset="0"/>
              </a:defRPr>
            </a:lvl2pPr>
            <a:lvl3pPr>
              <a:defRPr sz="6600">
                <a:solidFill>
                  <a:schemeClr val="accent1"/>
                </a:solidFill>
                <a:latin typeface="Georgia" panose="02040502050405020303" pitchFamily="18" charset="0"/>
              </a:defRPr>
            </a:lvl3pPr>
            <a:lvl4pPr>
              <a:defRPr sz="6600">
                <a:solidFill>
                  <a:schemeClr val="accent1"/>
                </a:solidFill>
                <a:latin typeface="Georgia" panose="02040502050405020303" pitchFamily="18" charset="0"/>
              </a:defRPr>
            </a:lvl4pPr>
            <a:lvl5pPr>
              <a:defRPr sz="6600">
                <a:solidFill>
                  <a:schemeClr val="accent1"/>
                </a:solidFill>
                <a:latin typeface="Georgia" panose="02040502050405020303" pitchFamily="18" charset="0"/>
              </a:defRPr>
            </a:lvl5pPr>
          </a:lstStyle>
          <a:p>
            <a:pPr lvl="0"/>
            <a:r>
              <a:rPr lang="en-US" dirty="0"/>
              <a:t>Master Slide Title 66pt</a:t>
            </a:r>
          </a:p>
        </p:txBody>
      </p:sp>
      <p:sp>
        <p:nvSpPr>
          <p:cNvPr id="4" name="TextBox 3">
            <a:extLst>
              <a:ext uri="{FF2B5EF4-FFF2-40B4-BE49-F238E27FC236}">
                <a16:creationId xmlns:a16="http://schemas.microsoft.com/office/drawing/2014/main" id="{B25FA406-E971-BE6B-C829-47EC9221B564}"/>
              </a:ext>
            </a:extLst>
          </p:cNvPr>
          <p:cNvSpPr txBox="1"/>
          <p:nvPr userDrawn="1"/>
        </p:nvSpPr>
        <p:spPr>
          <a:xfrm>
            <a:off x="7068463" y="6311443"/>
            <a:ext cx="427245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2BEE7-A0DD-8E45-BC73-29309ED3288E}" type="slidenum">
              <a:rPr lang="en-US" sz="1000" b="0" i="0" kern="1200" noProof="0" smtClean="0">
                <a:solidFill>
                  <a:schemeClr val="accent3"/>
                </a:solidFill>
                <a:latin typeface="Georgia" panose="02040502050405020303"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1000" b="0" i="0" kern="1200" noProof="0" dirty="0">
              <a:solidFill>
                <a:schemeClr val="accent3"/>
              </a:solidFill>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146788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Divider Slide_White Cente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9BEBEB-7B79-9C00-881A-5149ED10333A}"/>
              </a:ext>
            </a:extLst>
          </p:cNvPr>
          <p:cNvSpPr/>
          <p:nvPr/>
        </p:nvSpPr>
        <p:spPr>
          <a:xfrm rot="16200000">
            <a:off x="2345565" y="-2345565"/>
            <a:ext cx="6738869" cy="11430000"/>
          </a:xfrm>
          <a:prstGeom prst="rect">
            <a:avLst/>
          </a:prstGeom>
          <a:gradFill>
            <a:gsLst>
              <a:gs pos="60000">
                <a:schemeClr val="accent1">
                  <a:lumMod val="5000"/>
                  <a:lumOff val="95000"/>
                </a:schemeClr>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A4A6539-2A4C-B9EA-FF10-AB3E7ACCFEE9}"/>
              </a:ext>
            </a:extLst>
          </p:cNvPr>
          <p:cNvSpPr>
            <a:spLocks noGrp="1"/>
          </p:cNvSpPr>
          <p:nvPr>
            <p:ph type="title" hasCustomPrompt="1"/>
          </p:nvPr>
        </p:nvSpPr>
        <p:spPr>
          <a:xfrm>
            <a:off x="2315862" y="2168524"/>
            <a:ext cx="7560276" cy="1009651"/>
          </a:xfrm>
        </p:spPr>
        <p:txBody>
          <a:bodyPr anchor="b">
            <a:normAutofit/>
          </a:bodyPr>
          <a:lstStyle>
            <a:lvl1pPr algn="ctr">
              <a:lnSpc>
                <a:spcPts val="4540"/>
              </a:lnSpc>
              <a:defRPr sz="6000">
                <a:solidFill>
                  <a:schemeClr val="accent1"/>
                </a:solidFill>
              </a:defRPr>
            </a:lvl1pPr>
          </a:lstStyle>
          <a:p>
            <a:r>
              <a:rPr lang="en-US" dirty="0"/>
              <a:t>Thank You.</a:t>
            </a:r>
          </a:p>
        </p:txBody>
      </p:sp>
      <p:pic>
        <p:nvPicPr>
          <p:cNvPr id="10" name="Graphic 9">
            <a:extLst>
              <a:ext uri="{FF2B5EF4-FFF2-40B4-BE49-F238E27FC236}">
                <a16:creationId xmlns:a16="http://schemas.microsoft.com/office/drawing/2014/main" id="{FBB2E719-6909-D6E0-5A05-E6E7C52145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124" y="6293624"/>
            <a:ext cx="2562826" cy="131802"/>
          </a:xfrm>
          <a:prstGeom prst="rect">
            <a:avLst/>
          </a:prstGeom>
        </p:spPr>
      </p:pic>
      <p:sp>
        <p:nvSpPr>
          <p:cNvPr id="5" name="TextBox 4">
            <a:extLst>
              <a:ext uri="{FF2B5EF4-FFF2-40B4-BE49-F238E27FC236}">
                <a16:creationId xmlns:a16="http://schemas.microsoft.com/office/drawing/2014/main" id="{78654F59-A255-2B4B-1EC0-1956DCD0E461}"/>
              </a:ext>
            </a:extLst>
          </p:cNvPr>
          <p:cNvSpPr txBox="1"/>
          <p:nvPr userDrawn="1"/>
        </p:nvSpPr>
        <p:spPr>
          <a:xfrm>
            <a:off x="7068463" y="6311443"/>
            <a:ext cx="427245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2BEE7-A0DD-8E45-BC73-29309ED3288E}" type="slidenum">
              <a:rPr kumimoji="0" lang="en-US" sz="1000" b="1" i="0" u="none" strike="noStrike" kern="1200" cap="none" spc="0" normalizeH="0" baseline="0" noProof="0" smtClean="0">
                <a:ln>
                  <a:noFill/>
                </a:ln>
                <a:solidFill>
                  <a:srgbClr val="407371"/>
                </a:solidFill>
                <a:effectLst/>
                <a:uLnTx/>
                <a:uFillTx/>
                <a:latin typeface="Georgia" panose="02040502050405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51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Divider Slide_White Center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C564F-E998-A993-D6F3-0538C62B6E59}"/>
              </a:ext>
            </a:extLst>
          </p:cNvPr>
          <p:cNvSpPr/>
          <p:nvPr userDrawn="1"/>
        </p:nvSpPr>
        <p:spPr>
          <a:xfrm>
            <a:off x="0" y="0"/>
            <a:ext cx="12192000" cy="6858000"/>
          </a:xfrm>
          <a:prstGeom prst="rect">
            <a:avLst/>
          </a:prstGeom>
          <a:gradFill flip="none" rotWithShape="1">
            <a:gsLst>
              <a:gs pos="22000">
                <a:srgbClr val="407371"/>
              </a:gs>
              <a:gs pos="61000">
                <a:srgbClr val="2B6C95">
                  <a:lumMod val="67000"/>
                </a:srgbClr>
              </a:gs>
              <a:gs pos="100000">
                <a:schemeClr val="tx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1544A132-4832-B964-3351-C34D08A815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124" y="6276371"/>
            <a:ext cx="2562826" cy="131802"/>
          </a:xfrm>
          <a:prstGeom prst="rect">
            <a:avLst/>
          </a:prstGeom>
        </p:spPr>
      </p:pic>
      <p:sp>
        <p:nvSpPr>
          <p:cNvPr id="9" name="Title 1">
            <a:extLst>
              <a:ext uri="{FF2B5EF4-FFF2-40B4-BE49-F238E27FC236}">
                <a16:creationId xmlns:a16="http://schemas.microsoft.com/office/drawing/2014/main" id="{BA4A6539-2A4C-B9EA-FF10-AB3E7ACCFEE9}"/>
              </a:ext>
            </a:extLst>
          </p:cNvPr>
          <p:cNvSpPr>
            <a:spLocks noGrp="1"/>
          </p:cNvSpPr>
          <p:nvPr>
            <p:ph type="title" hasCustomPrompt="1"/>
          </p:nvPr>
        </p:nvSpPr>
        <p:spPr>
          <a:xfrm>
            <a:off x="2315862" y="2168524"/>
            <a:ext cx="7560276" cy="1009651"/>
          </a:xfrm>
        </p:spPr>
        <p:txBody>
          <a:bodyPr anchor="b">
            <a:normAutofit/>
          </a:bodyPr>
          <a:lstStyle>
            <a:lvl1pPr algn="ctr">
              <a:lnSpc>
                <a:spcPts val="4540"/>
              </a:lnSpc>
              <a:defRPr sz="6000">
                <a:solidFill>
                  <a:schemeClr val="bg1"/>
                </a:solidFill>
              </a:defRPr>
            </a:lvl1pPr>
          </a:lstStyle>
          <a:p>
            <a:r>
              <a:rPr lang="en-US" dirty="0"/>
              <a:t>Thank You.</a:t>
            </a:r>
          </a:p>
        </p:txBody>
      </p:sp>
      <p:sp>
        <p:nvSpPr>
          <p:cNvPr id="2" name="TextBox 1">
            <a:extLst>
              <a:ext uri="{FF2B5EF4-FFF2-40B4-BE49-F238E27FC236}">
                <a16:creationId xmlns:a16="http://schemas.microsoft.com/office/drawing/2014/main" id="{B3224305-C843-2ED5-334E-F29061C21AAC}"/>
              </a:ext>
            </a:extLst>
          </p:cNvPr>
          <p:cNvSpPr txBox="1"/>
          <p:nvPr userDrawn="1"/>
        </p:nvSpPr>
        <p:spPr>
          <a:xfrm>
            <a:off x="7068463" y="6311443"/>
            <a:ext cx="427245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2BEE7-A0DD-8E45-BC73-29309ED3288E}" type="slidenum">
              <a:rPr lang="en-US" sz="1000" b="0" i="0" kern="1200" noProof="0" smtClean="0">
                <a:solidFill>
                  <a:schemeClr val="accent3"/>
                </a:solidFill>
                <a:latin typeface="Georgia" panose="02040502050405020303"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1000" b="0" i="0" kern="1200" noProof="0" dirty="0">
              <a:solidFill>
                <a:schemeClr val="accent3"/>
              </a:solidFill>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251532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642BB4-C8A0-4B94-8262-02063D1736EE}"/>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101E3BF1-8136-4B2E-9116-3F1C67917557}"/>
              </a:ext>
            </a:extLst>
          </p:cNvPr>
          <p:cNvSpPr>
            <a:spLocks noGrp="1"/>
          </p:cNvSpPr>
          <p:nvPr>
            <p:ph idx="1"/>
          </p:nvPr>
        </p:nvSpPr>
        <p:spPr>
          <a:xfrm>
            <a:off x="304800" y="1477096"/>
            <a:ext cx="11582400" cy="5059363"/>
          </a:xfrm>
          <a:prstGeom prst="rect">
            <a:avLst/>
          </a:prstGeom>
        </p:spPr>
        <p:txBody>
          <a:bodyPr lIns="0">
            <a:normAutofit/>
          </a:bodyPr>
          <a:lstStyle>
            <a:lvl1pPr marL="0" indent="0">
              <a:spcBef>
                <a:spcPts val="600"/>
              </a:spcBef>
              <a:buClr>
                <a:schemeClr val="tx1">
                  <a:lumMod val="60000"/>
                  <a:lumOff val="40000"/>
                </a:schemeClr>
              </a:buClr>
              <a:buFont typeface="Arial" panose="020B0604020202020204" pitchFamily="34" charset="0"/>
              <a:buNone/>
              <a:defRPr sz="1600" b="1">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a:extLst>
              <a:ext uri="{FF2B5EF4-FFF2-40B4-BE49-F238E27FC236}">
                <a16:creationId xmlns:a16="http://schemas.microsoft.com/office/drawing/2014/main" id="{7D31532C-C436-4933-82EF-2CEA6591C243}"/>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356635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63B6CE-DCAE-0047-9A08-92CE16FA9A02}"/>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a:t>Click to edit Master title style</a:t>
            </a:r>
            <a:endParaRPr lang="en-US" dirty="0"/>
          </a:p>
        </p:txBody>
      </p:sp>
      <p:sp>
        <p:nvSpPr>
          <p:cNvPr id="9" name="Text Placeholder 5">
            <a:extLst>
              <a:ext uri="{FF2B5EF4-FFF2-40B4-BE49-F238E27FC236}">
                <a16:creationId xmlns:a16="http://schemas.microsoft.com/office/drawing/2014/main" id="{049DD1B5-7913-8142-88B7-38347D2A3CD4}"/>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4236492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55201-C097-FC43-B224-62F1C0B8FA46}"/>
              </a:ext>
            </a:extLst>
          </p:cNvPr>
          <p:cNvSpPr>
            <a:spLocks noGrp="1"/>
          </p:cNvSpPr>
          <p:nvPr>
            <p:ph type="title"/>
          </p:nvPr>
        </p:nvSpPr>
        <p:spPr>
          <a:xfrm>
            <a:off x="593124" y="613237"/>
            <a:ext cx="10997514" cy="745426"/>
          </a:xfrm>
          <a:prstGeom prst="rect">
            <a:avLst/>
          </a:prstGeom>
        </p:spPr>
        <p:txBody>
          <a:bodyPr vert="horz" lIns="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70F88A-0F8E-2148-99A9-121C1954D9DA}"/>
              </a:ext>
            </a:extLst>
          </p:cNvPr>
          <p:cNvSpPr>
            <a:spLocks noGrp="1"/>
          </p:cNvSpPr>
          <p:nvPr>
            <p:ph type="body" idx="1"/>
          </p:nvPr>
        </p:nvSpPr>
        <p:spPr>
          <a:xfrm>
            <a:off x="593124" y="1358663"/>
            <a:ext cx="10997514"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E44A446B-F37A-70A8-AEE4-8D7CABFF4C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124" y="6368653"/>
            <a:ext cx="2562826" cy="131802"/>
          </a:xfrm>
          <a:prstGeom prst="rect">
            <a:avLst/>
          </a:prstGeom>
        </p:spPr>
      </p:pic>
      <p:cxnSp>
        <p:nvCxnSpPr>
          <p:cNvPr id="12" name="Shape 46">
            <a:extLst>
              <a:ext uri="{FF2B5EF4-FFF2-40B4-BE49-F238E27FC236}">
                <a16:creationId xmlns:a16="http://schemas.microsoft.com/office/drawing/2014/main" id="{844FAC0F-32A3-180A-88BC-0143071FFEBB}"/>
              </a:ext>
            </a:extLst>
          </p:cNvPr>
          <p:cNvCxnSpPr>
            <a:cxnSpLocks/>
          </p:cNvCxnSpPr>
          <p:nvPr/>
        </p:nvCxnSpPr>
        <p:spPr>
          <a:xfrm>
            <a:off x="0" y="6802394"/>
            <a:ext cx="12192000" cy="0"/>
          </a:xfrm>
          <a:prstGeom prst="straightConnector1">
            <a:avLst/>
          </a:prstGeom>
          <a:noFill/>
          <a:ln w="127000" cap="flat" cmpd="sng">
            <a:solidFill>
              <a:schemeClr val="accent3"/>
            </a:solidFill>
            <a:prstDash val="solid"/>
            <a:miter/>
            <a:headEnd type="none" w="med" len="med"/>
            <a:tailEnd type="none" w="med" len="med"/>
          </a:ln>
        </p:spPr>
      </p:cxnSp>
      <p:pic>
        <p:nvPicPr>
          <p:cNvPr id="6" name="Picture 5">
            <a:extLst>
              <a:ext uri="{FF2B5EF4-FFF2-40B4-BE49-F238E27FC236}">
                <a16:creationId xmlns:a16="http://schemas.microsoft.com/office/drawing/2014/main" id="{E0E13A03-2CB4-7349-CB10-F2D55AC34BC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19049" y="272504"/>
            <a:ext cx="1286465" cy="378372"/>
          </a:xfrm>
          <a:prstGeom prst="rect">
            <a:avLst/>
          </a:prstGeom>
        </p:spPr>
      </p:pic>
      <p:sp>
        <p:nvSpPr>
          <p:cNvPr id="7" name="TextBox 6">
            <a:extLst>
              <a:ext uri="{FF2B5EF4-FFF2-40B4-BE49-F238E27FC236}">
                <a16:creationId xmlns:a16="http://schemas.microsoft.com/office/drawing/2014/main" id="{B17CEEA9-213B-1C48-8DFA-23E53A518750}"/>
              </a:ext>
            </a:extLst>
          </p:cNvPr>
          <p:cNvSpPr txBox="1"/>
          <p:nvPr userDrawn="1"/>
        </p:nvSpPr>
        <p:spPr>
          <a:xfrm>
            <a:off x="7068463" y="6311443"/>
            <a:ext cx="427245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2BEE7-A0DD-8E45-BC73-29309ED3288E}" type="slidenum">
              <a:rPr kumimoji="0" lang="en-US" sz="1000" b="1" i="0" u="none" strike="noStrike" kern="1200" cap="none" spc="0" normalizeH="0" baseline="0" noProof="0" smtClean="0">
                <a:ln>
                  <a:noFill/>
                </a:ln>
                <a:solidFill>
                  <a:srgbClr val="407371"/>
                </a:solidFill>
                <a:effectLst/>
                <a:uLnTx/>
                <a:uFillTx/>
                <a:latin typeface="Georgia" panose="02040502050405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085781"/>
      </p:ext>
    </p:extLst>
  </p:cSld>
  <p:clrMap bg1="lt1" tx1="dk1" bg2="lt2" tx2="dk2" accent1="accent1" accent2="accent2" accent3="accent3" accent4="accent4" accent5="accent5" accent6="accent6" hlink="hlink" folHlink="folHlink"/>
  <p:sldLayoutIdLst>
    <p:sldLayoutId id="2147483731" r:id="rId1"/>
    <p:sldLayoutId id="2147483748" r:id="rId2"/>
    <p:sldLayoutId id="2147483749" r:id="rId3"/>
    <p:sldLayoutId id="2147483750" r:id="rId4"/>
    <p:sldLayoutId id="2147483752" r:id="rId5"/>
  </p:sldLayoutIdLst>
  <p:hf hdr="0" ftr="0" dt="0"/>
  <p:txStyles>
    <p:titleStyle>
      <a:lvl1pPr algn="l" defTabSz="914400" rtl="0" eaLnBrk="1" latinLnBrk="0" hangingPunct="1">
        <a:lnSpc>
          <a:spcPct val="90000"/>
        </a:lnSpc>
        <a:spcBef>
          <a:spcPct val="0"/>
        </a:spcBef>
        <a:buNone/>
        <a:defRPr sz="2800" b="0" kern="1200">
          <a:solidFill>
            <a:schemeClr val="accent4">
              <a:lumMod val="50000"/>
            </a:schemeClr>
          </a:solidFill>
          <a:latin typeface="Georgia" panose="02040502050405020303"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image" Target="../media/image14.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cid:image001.png@01DB31E9.558F0960" TargetMode="Externa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9889E0-16F0-0574-5A8A-87712C5FD67B}"/>
              </a:ext>
            </a:extLst>
          </p:cNvPr>
          <p:cNvSpPr>
            <a:spLocks noGrp="1"/>
          </p:cNvSpPr>
          <p:nvPr>
            <p:ph type="body" sz="quarter" idx="11"/>
          </p:nvPr>
        </p:nvSpPr>
        <p:spPr>
          <a:xfrm>
            <a:off x="1123946" y="2438399"/>
            <a:ext cx="10435593" cy="1655879"/>
          </a:xfrm>
        </p:spPr>
        <p:txBody>
          <a:bodyPr/>
          <a:lstStyle/>
          <a:p>
            <a:r>
              <a:rPr lang="en-US" sz="4800" dirty="0"/>
              <a:t>2025 Market Outlook</a:t>
            </a:r>
          </a:p>
          <a:p>
            <a:r>
              <a:rPr lang="en-US" sz="4000" i="1" dirty="0"/>
              <a:t>The Great Moderation</a:t>
            </a:r>
          </a:p>
        </p:txBody>
      </p:sp>
      <p:sp>
        <p:nvSpPr>
          <p:cNvPr id="2" name="TextBox 1">
            <a:extLst>
              <a:ext uri="{FF2B5EF4-FFF2-40B4-BE49-F238E27FC236}">
                <a16:creationId xmlns:a16="http://schemas.microsoft.com/office/drawing/2014/main" id="{527AF600-A844-1F9B-0150-57F0B95DA6E4}"/>
              </a:ext>
            </a:extLst>
          </p:cNvPr>
          <p:cNvSpPr txBox="1"/>
          <p:nvPr/>
        </p:nvSpPr>
        <p:spPr>
          <a:xfrm>
            <a:off x="3445283" y="5463711"/>
            <a:ext cx="547677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30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sym typeface="Arial"/>
              </a:rPr>
              <a:t>--Rep Name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30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sym typeface="Arial"/>
              </a:rPr>
              <a:t>--Firm-Approved Title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30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sym typeface="Arial"/>
              </a:rPr>
              <a:t>--Registered Branch Address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30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sym typeface="Arial"/>
              </a:rPr>
              <a:t>--Approved Email and/or Registered Phone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30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sym typeface="Arial"/>
              </a:rPr>
              <a:t>--Securities Disclosure </a:t>
            </a:r>
          </a:p>
        </p:txBody>
      </p:sp>
      <p:sp>
        <p:nvSpPr>
          <p:cNvPr id="3" name="TextBox 2">
            <a:extLst>
              <a:ext uri="{FF2B5EF4-FFF2-40B4-BE49-F238E27FC236}">
                <a16:creationId xmlns:a16="http://schemas.microsoft.com/office/drawing/2014/main" id="{C6070181-BAD3-B2C4-DDB4-0C0D0E6EFE0E}"/>
              </a:ext>
            </a:extLst>
          </p:cNvPr>
          <p:cNvSpPr txBox="1"/>
          <p:nvPr/>
        </p:nvSpPr>
        <p:spPr>
          <a:xfrm>
            <a:off x="9313446" y="5679154"/>
            <a:ext cx="2300130" cy="738664"/>
          </a:xfrm>
          <a:prstGeom prst="rect">
            <a:avLst/>
          </a:prstGeom>
          <a:noFill/>
          <a:ln w="127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sym typeface="Arial"/>
              </a:rPr>
              <a:t>Enter all information and submit to Ad Review for final approval</a:t>
            </a:r>
          </a:p>
        </p:txBody>
      </p:sp>
    </p:spTree>
    <p:extLst>
      <p:ext uri="{BB962C8B-B14F-4D97-AF65-F5344CB8AC3E}">
        <p14:creationId xmlns:p14="http://schemas.microsoft.com/office/powerpoint/2010/main" val="1479576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3AC92A-F3EB-FF07-A66A-5CB8DFC98CFD}"/>
              </a:ext>
            </a:extLst>
          </p:cNvPr>
          <p:cNvSpPr>
            <a:spLocks noGrp="1"/>
          </p:cNvSpPr>
          <p:nvPr>
            <p:ph type="title"/>
          </p:nvPr>
        </p:nvSpPr>
        <p:spPr>
          <a:xfrm>
            <a:off x="2315862" y="2924174"/>
            <a:ext cx="7560276" cy="1009651"/>
          </a:xfrm>
        </p:spPr>
        <p:txBody>
          <a:bodyPr>
            <a:normAutofit/>
          </a:bodyPr>
          <a:lstStyle/>
          <a:p>
            <a:r>
              <a:rPr lang="en-US" sz="4200" dirty="0"/>
              <a:t>The Fed is Not a Good Friend</a:t>
            </a:r>
          </a:p>
        </p:txBody>
      </p:sp>
    </p:spTree>
    <p:extLst>
      <p:ext uri="{BB962C8B-B14F-4D97-AF65-F5344CB8AC3E}">
        <p14:creationId xmlns:p14="http://schemas.microsoft.com/office/powerpoint/2010/main" val="421510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8C34-ABFF-EB82-1C53-1F2FF724E55B}"/>
              </a:ext>
            </a:extLst>
          </p:cNvPr>
          <p:cNvSpPr>
            <a:spLocks noGrp="1"/>
          </p:cNvSpPr>
          <p:nvPr>
            <p:ph type="title"/>
          </p:nvPr>
        </p:nvSpPr>
        <p:spPr/>
        <p:txBody>
          <a:bodyPr/>
          <a:lstStyle/>
          <a:p>
            <a:r>
              <a:rPr lang="en-US" b="0" dirty="0"/>
              <a:t>Are We Already Close to Neutral?</a:t>
            </a:r>
          </a:p>
        </p:txBody>
      </p:sp>
      <p:graphicFrame>
        <p:nvGraphicFramePr>
          <p:cNvPr id="4" name="Object 3">
            <a:extLst>
              <a:ext uri="{FF2B5EF4-FFF2-40B4-BE49-F238E27FC236}">
                <a16:creationId xmlns:a16="http://schemas.microsoft.com/office/drawing/2014/main" id="{6E207BC6-E0C2-4387-7053-542260B0317E}"/>
              </a:ext>
            </a:extLst>
          </p:cNvPr>
          <p:cNvGraphicFramePr>
            <a:graphicFrameLocks noChangeAspect="1"/>
          </p:cNvGraphicFramePr>
          <p:nvPr>
            <p:extLst>
              <p:ext uri="{D42A27DB-BD31-4B8C-83A1-F6EECF244321}">
                <p14:modId xmlns:p14="http://schemas.microsoft.com/office/powerpoint/2010/main" val="939084432"/>
              </p:ext>
            </p:extLst>
          </p:nvPr>
        </p:nvGraphicFramePr>
        <p:xfrm>
          <a:off x="1651856" y="1040872"/>
          <a:ext cx="8128000" cy="5246687"/>
        </p:xfrm>
        <a:graphic>
          <a:graphicData uri="http://schemas.openxmlformats.org/presentationml/2006/ole">
            <mc:AlternateContent xmlns:mc="http://schemas.openxmlformats.org/markup-compatibility/2006">
              <mc:Choice xmlns:v="urn:schemas-microsoft-com:vml" Requires="v">
                <p:oleObj name="ActiveGraph" r:id="rId3" imgW="8096202" imgH="5210111" progId="FDSCHART.FDSChartCtrlUnicode.1">
                  <p:embed/>
                </p:oleObj>
              </mc:Choice>
              <mc:Fallback>
                <p:oleObj name="ActiveGraph" r:id="rId3" imgW="8096202" imgH="5210111" progId="FDSCHART.FDSChartCtrlUnicode.1">
                  <p:embed/>
                  <p:pic>
                    <p:nvPicPr>
                      <p:cNvPr id="4" name="Object 3">
                        <a:extLst>
                          <a:ext uri="{FF2B5EF4-FFF2-40B4-BE49-F238E27FC236}">
                            <a16:creationId xmlns:a16="http://schemas.microsoft.com/office/drawing/2014/main" id="{6E207BC6-E0C2-4387-7053-542260B0317E}"/>
                          </a:ext>
                        </a:extLst>
                      </p:cNvPr>
                      <p:cNvPicPr/>
                      <p:nvPr/>
                    </p:nvPicPr>
                    <p:blipFill>
                      <a:blip r:embed="rId4"/>
                      <a:stretch>
                        <a:fillRect/>
                      </a:stretch>
                    </p:blipFill>
                    <p:spPr>
                      <a:xfrm>
                        <a:off x="1651856" y="1040872"/>
                        <a:ext cx="8128000" cy="524668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09A863B3-87B6-5378-5DD5-AE10D93DED4B}"/>
              </a:ext>
            </a:extLst>
          </p:cNvPr>
          <p:cNvSpPr txBox="1"/>
          <p:nvPr/>
        </p:nvSpPr>
        <p:spPr>
          <a:xfrm>
            <a:off x="5537770" y="5318696"/>
            <a:ext cx="1777430" cy="307777"/>
          </a:xfrm>
          <a:prstGeom prst="rect">
            <a:avLst/>
          </a:prstGeom>
          <a:noFill/>
        </p:spPr>
        <p:txBody>
          <a:bodyPr wrap="square" rtlCol="0">
            <a:spAutoFit/>
          </a:bodyPr>
          <a:lstStyle/>
          <a:p>
            <a:r>
              <a:rPr lang="en-US" sz="1400" b="1" dirty="0">
                <a:solidFill>
                  <a:srgbClr val="FF0000"/>
                </a:solidFill>
              </a:rPr>
              <a:t>Post Financial Crisis</a:t>
            </a:r>
          </a:p>
        </p:txBody>
      </p:sp>
      <p:sp>
        <p:nvSpPr>
          <p:cNvPr id="6" name="TextBox 5">
            <a:extLst>
              <a:ext uri="{FF2B5EF4-FFF2-40B4-BE49-F238E27FC236}">
                <a16:creationId xmlns:a16="http://schemas.microsoft.com/office/drawing/2014/main" id="{3F243D54-2601-427D-5FCF-AFBD18C08950}"/>
              </a:ext>
            </a:extLst>
          </p:cNvPr>
          <p:cNvSpPr txBox="1"/>
          <p:nvPr/>
        </p:nvSpPr>
        <p:spPr>
          <a:xfrm>
            <a:off x="3594242" y="5345753"/>
            <a:ext cx="1777430" cy="307777"/>
          </a:xfrm>
          <a:prstGeom prst="rect">
            <a:avLst/>
          </a:prstGeom>
          <a:noFill/>
        </p:spPr>
        <p:txBody>
          <a:bodyPr wrap="square" rtlCol="0">
            <a:spAutoFit/>
          </a:bodyPr>
          <a:lstStyle/>
          <a:p>
            <a:r>
              <a:rPr lang="en-US" sz="1400" b="1" dirty="0">
                <a:solidFill>
                  <a:srgbClr val="FF0000"/>
                </a:solidFill>
              </a:rPr>
              <a:t>Post </a:t>
            </a:r>
            <a:r>
              <a:rPr lang="en-US" sz="1400" b="1" dirty="0" err="1">
                <a:solidFill>
                  <a:srgbClr val="FF0000"/>
                </a:solidFill>
              </a:rPr>
              <a:t>DotCom</a:t>
            </a:r>
            <a:r>
              <a:rPr lang="en-US" sz="1400" b="1" dirty="0">
                <a:solidFill>
                  <a:srgbClr val="FF0000"/>
                </a:solidFill>
              </a:rPr>
              <a:t> Bubble</a:t>
            </a:r>
          </a:p>
        </p:txBody>
      </p:sp>
      <p:sp>
        <p:nvSpPr>
          <p:cNvPr id="7" name="TextBox 6">
            <a:extLst>
              <a:ext uri="{FF2B5EF4-FFF2-40B4-BE49-F238E27FC236}">
                <a16:creationId xmlns:a16="http://schemas.microsoft.com/office/drawing/2014/main" id="{715DE05D-CEBE-09A9-B9F2-6ADEFA26406C}"/>
              </a:ext>
            </a:extLst>
          </p:cNvPr>
          <p:cNvSpPr txBox="1"/>
          <p:nvPr/>
        </p:nvSpPr>
        <p:spPr>
          <a:xfrm>
            <a:off x="8371724" y="5358771"/>
            <a:ext cx="1070225" cy="307777"/>
          </a:xfrm>
          <a:prstGeom prst="rect">
            <a:avLst/>
          </a:prstGeom>
          <a:noFill/>
        </p:spPr>
        <p:txBody>
          <a:bodyPr wrap="square" rtlCol="0">
            <a:spAutoFit/>
          </a:bodyPr>
          <a:lstStyle/>
          <a:p>
            <a:r>
              <a:rPr lang="en-US" sz="1400" b="1" dirty="0">
                <a:solidFill>
                  <a:srgbClr val="FF0000"/>
                </a:solidFill>
              </a:rPr>
              <a:t>Post COVID</a:t>
            </a:r>
          </a:p>
        </p:txBody>
      </p:sp>
      <p:sp>
        <p:nvSpPr>
          <p:cNvPr id="8" name="TextBox 7">
            <a:extLst>
              <a:ext uri="{FF2B5EF4-FFF2-40B4-BE49-F238E27FC236}">
                <a16:creationId xmlns:a16="http://schemas.microsoft.com/office/drawing/2014/main" id="{37AEFD9F-F14B-50DA-B0D7-406F3D8C5257}"/>
              </a:ext>
            </a:extLst>
          </p:cNvPr>
          <p:cNvSpPr txBox="1"/>
          <p:nvPr/>
        </p:nvSpPr>
        <p:spPr>
          <a:xfrm>
            <a:off x="9450225" y="3024035"/>
            <a:ext cx="329631" cy="307777"/>
          </a:xfrm>
          <a:prstGeom prst="rect">
            <a:avLst/>
          </a:prstGeom>
          <a:noFill/>
        </p:spPr>
        <p:txBody>
          <a:bodyPr wrap="square" rtlCol="0">
            <a:spAutoFit/>
          </a:bodyPr>
          <a:lstStyle/>
          <a:p>
            <a:r>
              <a:rPr lang="en-US" sz="1400" b="1" dirty="0">
                <a:solidFill>
                  <a:srgbClr val="FF0000"/>
                </a:solidFill>
              </a:rPr>
              <a:t>?</a:t>
            </a:r>
          </a:p>
        </p:txBody>
      </p:sp>
    </p:spTree>
    <p:extLst>
      <p:ext uri="{BB962C8B-B14F-4D97-AF65-F5344CB8AC3E}">
        <p14:creationId xmlns:p14="http://schemas.microsoft.com/office/powerpoint/2010/main" val="63072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A83D-CF68-1DAF-7DEC-45B999ECE2CA}"/>
              </a:ext>
            </a:extLst>
          </p:cNvPr>
          <p:cNvSpPr>
            <a:spLocks noGrp="1"/>
          </p:cNvSpPr>
          <p:nvPr>
            <p:ph type="title"/>
          </p:nvPr>
        </p:nvSpPr>
        <p:spPr/>
        <p:txBody>
          <a:bodyPr/>
          <a:lstStyle/>
          <a:p>
            <a:r>
              <a:rPr lang="en-US" b="0" dirty="0"/>
              <a:t>Let’s Get Real</a:t>
            </a:r>
          </a:p>
        </p:txBody>
      </p:sp>
      <p:graphicFrame>
        <p:nvGraphicFramePr>
          <p:cNvPr id="4" name="Object 3">
            <a:extLst>
              <a:ext uri="{FF2B5EF4-FFF2-40B4-BE49-F238E27FC236}">
                <a16:creationId xmlns:a16="http://schemas.microsoft.com/office/drawing/2014/main" id="{9DC885AF-BE46-1AA5-3F07-EE2BE2293A0F}"/>
              </a:ext>
            </a:extLst>
          </p:cNvPr>
          <p:cNvGraphicFramePr>
            <a:graphicFrameLocks noChangeAspect="1"/>
          </p:cNvGraphicFramePr>
          <p:nvPr>
            <p:extLst>
              <p:ext uri="{D42A27DB-BD31-4B8C-83A1-F6EECF244321}">
                <p14:modId xmlns:p14="http://schemas.microsoft.com/office/powerpoint/2010/main" val="3535306627"/>
              </p:ext>
            </p:extLst>
          </p:nvPr>
        </p:nvGraphicFramePr>
        <p:xfrm>
          <a:off x="2032000" y="804863"/>
          <a:ext cx="8128000" cy="5246687"/>
        </p:xfrm>
        <a:graphic>
          <a:graphicData uri="http://schemas.openxmlformats.org/presentationml/2006/ole">
            <mc:AlternateContent xmlns:mc="http://schemas.openxmlformats.org/markup-compatibility/2006">
              <mc:Choice xmlns:v="urn:schemas-microsoft-com:vml" Requires="v">
                <p:oleObj name="ActiveGraph" r:id="rId4" imgW="8096202" imgH="5219571" progId="FDSCHART.FDSChartCtrlUnicode.1">
                  <p:embed/>
                </p:oleObj>
              </mc:Choice>
              <mc:Fallback>
                <p:oleObj name="ActiveGraph" r:id="rId4" imgW="8096202" imgH="5219571" progId="FDSCHART.FDSChartCtrlUnicode.1">
                  <p:embed/>
                  <p:pic>
                    <p:nvPicPr>
                      <p:cNvPr id="4" name="Object 3">
                        <a:extLst>
                          <a:ext uri="{FF2B5EF4-FFF2-40B4-BE49-F238E27FC236}">
                            <a16:creationId xmlns:a16="http://schemas.microsoft.com/office/drawing/2014/main" id="{9DC885AF-BE46-1AA5-3F07-EE2BE2293A0F}"/>
                          </a:ext>
                        </a:extLst>
                      </p:cNvPr>
                      <p:cNvPicPr/>
                      <p:nvPr/>
                    </p:nvPicPr>
                    <p:blipFill>
                      <a:blip r:embed="rId5"/>
                      <a:stretch>
                        <a:fillRect/>
                      </a:stretch>
                    </p:blipFill>
                    <p:spPr>
                      <a:xfrm>
                        <a:off x="2032000" y="804863"/>
                        <a:ext cx="8128000" cy="5246687"/>
                      </a:xfrm>
                      <a:prstGeom prst="rect">
                        <a:avLst/>
                      </a:prstGeom>
                    </p:spPr>
                  </p:pic>
                </p:oleObj>
              </mc:Fallback>
            </mc:AlternateContent>
          </a:graphicData>
        </a:graphic>
      </p:graphicFrame>
    </p:spTree>
    <p:extLst>
      <p:ext uri="{BB962C8B-B14F-4D97-AF65-F5344CB8AC3E}">
        <p14:creationId xmlns:p14="http://schemas.microsoft.com/office/powerpoint/2010/main" val="164207903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DB70B-A504-6403-D54C-47BDACF62BD0}"/>
              </a:ext>
            </a:extLst>
          </p:cNvPr>
          <p:cNvSpPr>
            <a:spLocks noGrp="1"/>
          </p:cNvSpPr>
          <p:nvPr>
            <p:ph type="title"/>
          </p:nvPr>
        </p:nvSpPr>
        <p:spPr/>
        <p:txBody>
          <a:bodyPr/>
          <a:lstStyle/>
          <a:p>
            <a:r>
              <a:rPr lang="en-US" b="0" dirty="0"/>
              <a:t>Did we “Whip” Inflation</a:t>
            </a:r>
            <a:r>
              <a:rPr lang="en-US" dirty="0"/>
              <a:t>?</a:t>
            </a:r>
          </a:p>
        </p:txBody>
      </p:sp>
      <p:graphicFrame>
        <p:nvGraphicFramePr>
          <p:cNvPr id="4" name="Object 3">
            <a:extLst>
              <a:ext uri="{FF2B5EF4-FFF2-40B4-BE49-F238E27FC236}">
                <a16:creationId xmlns:a16="http://schemas.microsoft.com/office/drawing/2014/main" id="{12D4D6AE-D6FA-AC77-4D5A-4ED9D4F0CBC8}"/>
              </a:ext>
            </a:extLst>
          </p:cNvPr>
          <p:cNvGraphicFramePr>
            <a:graphicFrameLocks noChangeAspect="1"/>
          </p:cNvGraphicFramePr>
          <p:nvPr>
            <p:extLst>
              <p:ext uri="{D42A27DB-BD31-4B8C-83A1-F6EECF244321}">
                <p14:modId xmlns:p14="http://schemas.microsoft.com/office/powerpoint/2010/main" val="1088299128"/>
              </p:ext>
            </p:extLst>
          </p:nvPr>
        </p:nvGraphicFramePr>
        <p:xfrm>
          <a:off x="1847065" y="837334"/>
          <a:ext cx="8128000" cy="5311775"/>
        </p:xfrm>
        <a:graphic>
          <a:graphicData uri="http://schemas.openxmlformats.org/presentationml/2006/ole">
            <mc:AlternateContent xmlns:mc="http://schemas.openxmlformats.org/markup-compatibility/2006">
              <mc:Choice xmlns:v="urn:schemas-microsoft-com:vml" Requires="v">
                <p:oleObj name="ActiveGraph" r:id="rId3" imgW="8096202" imgH="5286472" progId="FDSCHART.FDSChartCtrlUnicode.1">
                  <p:embed/>
                </p:oleObj>
              </mc:Choice>
              <mc:Fallback>
                <p:oleObj name="ActiveGraph" r:id="rId3" imgW="8096202" imgH="5286472" progId="FDSCHART.FDSChartCtrlUnicode.1">
                  <p:embed/>
                  <p:pic>
                    <p:nvPicPr>
                      <p:cNvPr id="4" name="Object 3">
                        <a:extLst>
                          <a:ext uri="{FF2B5EF4-FFF2-40B4-BE49-F238E27FC236}">
                            <a16:creationId xmlns:a16="http://schemas.microsoft.com/office/drawing/2014/main" id="{12D4D6AE-D6FA-AC77-4D5A-4ED9D4F0CBC8}"/>
                          </a:ext>
                        </a:extLst>
                      </p:cNvPr>
                      <p:cNvPicPr/>
                      <p:nvPr/>
                    </p:nvPicPr>
                    <p:blipFill>
                      <a:blip r:embed="rId4"/>
                      <a:stretch>
                        <a:fillRect/>
                      </a:stretch>
                    </p:blipFill>
                    <p:spPr>
                      <a:xfrm>
                        <a:off x="1847065" y="837334"/>
                        <a:ext cx="8128000" cy="5311775"/>
                      </a:xfrm>
                      <a:prstGeom prst="rect">
                        <a:avLst/>
                      </a:prstGeom>
                    </p:spPr>
                  </p:pic>
                </p:oleObj>
              </mc:Fallback>
            </mc:AlternateContent>
          </a:graphicData>
        </a:graphic>
      </p:graphicFrame>
    </p:spTree>
    <p:extLst>
      <p:ext uri="{BB962C8B-B14F-4D97-AF65-F5344CB8AC3E}">
        <p14:creationId xmlns:p14="http://schemas.microsoft.com/office/powerpoint/2010/main" val="398099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3AC92A-F3EB-FF07-A66A-5CB8DFC98CFD}"/>
              </a:ext>
            </a:extLst>
          </p:cNvPr>
          <p:cNvSpPr>
            <a:spLocks noGrp="1"/>
          </p:cNvSpPr>
          <p:nvPr>
            <p:ph type="title"/>
          </p:nvPr>
        </p:nvSpPr>
        <p:spPr>
          <a:xfrm>
            <a:off x="2315862" y="3001327"/>
            <a:ext cx="7560276" cy="855345"/>
          </a:xfrm>
        </p:spPr>
        <p:txBody>
          <a:bodyPr>
            <a:noAutofit/>
          </a:bodyPr>
          <a:lstStyle/>
          <a:p>
            <a:r>
              <a:rPr lang="en-US" sz="4200" kern="0" dirty="0">
                <a:solidFill>
                  <a:srgbClr val="FFFFFF"/>
                </a:solidFill>
                <a:cs typeface="Arial"/>
                <a:sym typeface="Arial"/>
              </a:rPr>
              <a:t>Diversification is Rewarded</a:t>
            </a:r>
            <a:endParaRPr lang="en-US" sz="4200" dirty="0"/>
          </a:p>
        </p:txBody>
      </p:sp>
    </p:spTree>
    <p:extLst>
      <p:ext uri="{BB962C8B-B14F-4D97-AF65-F5344CB8AC3E}">
        <p14:creationId xmlns:p14="http://schemas.microsoft.com/office/powerpoint/2010/main" val="1890119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60EC1-4D02-EA4A-0F79-13AE98C281AF}"/>
              </a:ext>
            </a:extLst>
          </p:cNvPr>
          <p:cNvSpPr>
            <a:spLocks noGrp="1"/>
          </p:cNvSpPr>
          <p:nvPr>
            <p:ph type="title"/>
          </p:nvPr>
        </p:nvSpPr>
        <p:spPr/>
        <p:txBody>
          <a:bodyPr/>
          <a:lstStyle/>
          <a:p>
            <a:r>
              <a:rPr lang="en-US" b="0" dirty="0"/>
              <a:t>Concentration Risk</a:t>
            </a:r>
          </a:p>
        </p:txBody>
      </p:sp>
      <p:graphicFrame>
        <p:nvGraphicFramePr>
          <p:cNvPr id="5" name="Object 4">
            <a:extLst>
              <a:ext uri="{FF2B5EF4-FFF2-40B4-BE49-F238E27FC236}">
                <a16:creationId xmlns:a16="http://schemas.microsoft.com/office/drawing/2014/main" id="{2D657883-D8A5-D6AC-EA03-D4FF9BA1C1E0}"/>
              </a:ext>
            </a:extLst>
          </p:cNvPr>
          <p:cNvGraphicFramePr>
            <a:graphicFrameLocks noChangeAspect="1"/>
          </p:cNvGraphicFramePr>
          <p:nvPr>
            <p:extLst>
              <p:ext uri="{D42A27DB-BD31-4B8C-83A1-F6EECF244321}">
                <p14:modId xmlns:p14="http://schemas.microsoft.com/office/powerpoint/2010/main" val="2277051260"/>
              </p:ext>
            </p:extLst>
          </p:nvPr>
        </p:nvGraphicFramePr>
        <p:xfrm>
          <a:off x="1895987" y="837334"/>
          <a:ext cx="8400026" cy="5389469"/>
        </p:xfrm>
        <a:graphic>
          <a:graphicData uri="http://schemas.openxmlformats.org/presentationml/2006/ole">
            <mc:AlternateContent xmlns:mc="http://schemas.openxmlformats.org/markup-compatibility/2006">
              <mc:Choice xmlns:v="urn:schemas-microsoft-com:vml" Requires="v">
                <p:oleObj name="ActiveGraph" r:id="rId3" imgW="8105714" imgH="5191112" progId="FDSCHART.FDSChartCtrlUnicode.1">
                  <p:embed/>
                </p:oleObj>
              </mc:Choice>
              <mc:Fallback>
                <p:oleObj name="ActiveGraph" r:id="rId3" imgW="8105714" imgH="5191112" progId="FDSCHART.FDSChartCtrlUnicode.1">
                  <p:embed/>
                  <p:pic>
                    <p:nvPicPr>
                      <p:cNvPr id="5" name="Object 4">
                        <a:extLst>
                          <a:ext uri="{FF2B5EF4-FFF2-40B4-BE49-F238E27FC236}">
                            <a16:creationId xmlns:a16="http://schemas.microsoft.com/office/drawing/2014/main" id="{2D657883-D8A5-D6AC-EA03-D4FF9BA1C1E0}"/>
                          </a:ext>
                        </a:extLst>
                      </p:cNvPr>
                      <p:cNvPicPr/>
                      <p:nvPr/>
                    </p:nvPicPr>
                    <p:blipFill>
                      <a:blip r:embed="rId4"/>
                      <a:stretch>
                        <a:fillRect/>
                      </a:stretch>
                    </p:blipFill>
                    <p:spPr>
                      <a:xfrm>
                        <a:off x="1895987" y="837334"/>
                        <a:ext cx="8400026" cy="5389469"/>
                      </a:xfrm>
                      <a:prstGeom prst="rect">
                        <a:avLst/>
                      </a:prstGeom>
                    </p:spPr>
                  </p:pic>
                </p:oleObj>
              </mc:Fallback>
            </mc:AlternateContent>
          </a:graphicData>
        </a:graphic>
      </p:graphicFrame>
    </p:spTree>
    <p:extLst>
      <p:ext uri="{BB962C8B-B14F-4D97-AF65-F5344CB8AC3E}">
        <p14:creationId xmlns:p14="http://schemas.microsoft.com/office/powerpoint/2010/main" val="3158253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AD571-4048-3AA3-3809-568D92BE6AC3}"/>
              </a:ext>
            </a:extLst>
          </p:cNvPr>
          <p:cNvSpPr>
            <a:spLocks noGrp="1"/>
          </p:cNvSpPr>
          <p:nvPr>
            <p:ph type="title"/>
          </p:nvPr>
        </p:nvSpPr>
        <p:spPr>
          <a:xfrm>
            <a:off x="304800" y="197572"/>
            <a:ext cx="11582400" cy="639762"/>
          </a:xfrm>
        </p:spPr>
        <p:txBody>
          <a:bodyPr/>
          <a:lstStyle/>
          <a:p>
            <a:r>
              <a:rPr lang="en-US" b="0" dirty="0"/>
              <a:t>Elevated Valuations</a:t>
            </a:r>
          </a:p>
        </p:txBody>
      </p:sp>
      <p:graphicFrame>
        <p:nvGraphicFramePr>
          <p:cNvPr id="4" name="Object 3">
            <a:extLst>
              <a:ext uri="{FF2B5EF4-FFF2-40B4-BE49-F238E27FC236}">
                <a16:creationId xmlns:a16="http://schemas.microsoft.com/office/drawing/2014/main" id="{D018DC88-A103-E668-EFE4-393BE0B2695C}"/>
              </a:ext>
            </a:extLst>
          </p:cNvPr>
          <p:cNvGraphicFramePr>
            <a:graphicFrameLocks noChangeAspect="1"/>
          </p:cNvGraphicFramePr>
          <p:nvPr>
            <p:extLst>
              <p:ext uri="{D42A27DB-BD31-4B8C-83A1-F6EECF244321}">
                <p14:modId xmlns:p14="http://schemas.microsoft.com/office/powerpoint/2010/main" val="2698345772"/>
              </p:ext>
            </p:extLst>
          </p:nvPr>
        </p:nvGraphicFramePr>
        <p:xfrm>
          <a:off x="2032000" y="1057275"/>
          <a:ext cx="8128000" cy="5199063"/>
        </p:xfrm>
        <a:graphic>
          <a:graphicData uri="http://schemas.openxmlformats.org/presentationml/2006/ole">
            <mc:AlternateContent xmlns:mc="http://schemas.openxmlformats.org/markup-compatibility/2006">
              <mc:Choice xmlns:v="urn:schemas-microsoft-com:vml" Requires="v">
                <p:oleObj name="ActiveGraph" r:id="rId3" imgW="8029696" imgH="5124289" progId="FDSCHART.FDSChartCtrlUnicode.1">
                  <p:embed/>
                </p:oleObj>
              </mc:Choice>
              <mc:Fallback>
                <p:oleObj name="ActiveGraph" r:id="rId3" imgW="8029696" imgH="5124289" progId="FDSCHART.FDSChartCtrlUnicode.1">
                  <p:embed/>
                  <p:pic>
                    <p:nvPicPr>
                      <p:cNvPr id="0" name=""/>
                      <p:cNvPicPr/>
                      <p:nvPr/>
                    </p:nvPicPr>
                    <p:blipFill>
                      <a:blip r:embed="rId4"/>
                      <a:stretch>
                        <a:fillRect/>
                      </a:stretch>
                    </p:blipFill>
                    <p:spPr>
                      <a:xfrm>
                        <a:off x="2032000" y="1057275"/>
                        <a:ext cx="8128000" cy="5199063"/>
                      </a:xfrm>
                      <a:prstGeom prst="rect">
                        <a:avLst/>
                      </a:prstGeom>
                    </p:spPr>
                  </p:pic>
                </p:oleObj>
              </mc:Fallback>
            </mc:AlternateContent>
          </a:graphicData>
        </a:graphic>
      </p:graphicFrame>
    </p:spTree>
    <p:extLst>
      <p:ext uri="{BB962C8B-B14F-4D97-AF65-F5344CB8AC3E}">
        <p14:creationId xmlns:p14="http://schemas.microsoft.com/office/powerpoint/2010/main" val="9708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60EC1-4D02-EA4A-0F79-13AE98C281AF}"/>
              </a:ext>
            </a:extLst>
          </p:cNvPr>
          <p:cNvSpPr>
            <a:spLocks noGrp="1"/>
          </p:cNvSpPr>
          <p:nvPr>
            <p:ph type="title"/>
          </p:nvPr>
        </p:nvSpPr>
        <p:spPr>
          <a:xfrm>
            <a:off x="304800" y="197572"/>
            <a:ext cx="10374079" cy="639762"/>
          </a:xfrm>
        </p:spPr>
        <p:txBody>
          <a:bodyPr/>
          <a:lstStyle/>
          <a:p>
            <a:r>
              <a:rPr lang="en-US" b="0" dirty="0"/>
              <a:t>Bonds Signaling Stronger Growth/Inflation… Less Rate Cuts?</a:t>
            </a:r>
            <a:endParaRPr lang="en-US" b="0" dirty="0">
              <a:highlight>
                <a:srgbClr val="FFFF00"/>
              </a:highlight>
            </a:endParaRPr>
          </a:p>
        </p:txBody>
      </p:sp>
      <p:graphicFrame>
        <p:nvGraphicFramePr>
          <p:cNvPr id="6" name="Object 5">
            <a:extLst>
              <a:ext uri="{FF2B5EF4-FFF2-40B4-BE49-F238E27FC236}">
                <a16:creationId xmlns:a16="http://schemas.microsoft.com/office/drawing/2014/main" id="{B175BDC5-9394-4C07-DB61-DC1C0C420D8E}"/>
              </a:ext>
            </a:extLst>
          </p:cNvPr>
          <p:cNvGraphicFramePr>
            <a:graphicFrameLocks noChangeAspect="1"/>
          </p:cNvGraphicFramePr>
          <p:nvPr>
            <p:extLst>
              <p:ext uri="{D42A27DB-BD31-4B8C-83A1-F6EECF244321}">
                <p14:modId xmlns:p14="http://schemas.microsoft.com/office/powerpoint/2010/main" val="689733262"/>
              </p:ext>
            </p:extLst>
          </p:nvPr>
        </p:nvGraphicFramePr>
        <p:xfrm>
          <a:off x="1719264" y="915859"/>
          <a:ext cx="9106580" cy="5317059"/>
        </p:xfrm>
        <a:graphic>
          <a:graphicData uri="http://schemas.openxmlformats.org/presentationml/2006/ole">
            <mc:AlternateContent xmlns:mc="http://schemas.openxmlformats.org/markup-compatibility/2006">
              <mc:Choice xmlns:v="urn:schemas-microsoft-com:vml" Requires="v">
                <p:oleObj name="ActiveGraph" r:id="rId3" imgW="10229802" imgH="5981829" progId="FDSCHART.FDSChartCtrlUnicode.1">
                  <p:embed/>
                </p:oleObj>
              </mc:Choice>
              <mc:Fallback>
                <p:oleObj name="ActiveGraph" r:id="rId3" imgW="10229802" imgH="5981829" progId="FDSCHART.FDSChartCtrlUnicode.1">
                  <p:embed/>
                  <p:pic>
                    <p:nvPicPr>
                      <p:cNvPr id="6" name="Object 5">
                        <a:extLst>
                          <a:ext uri="{FF2B5EF4-FFF2-40B4-BE49-F238E27FC236}">
                            <a16:creationId xmlns:a16="http://schemas.microsoft.com/office/drawing/2014/main" id="{B175BDC5-9394-4C07-DB61-DC1C0C420D8E}"/>
                          </a:ext>
                        </a:extLst>
                      </p:cNvPr>
                      <p:cNvPicPr/>
                      <p:nvPr/>
                    </p:nvPicPr>
                    <p:blipFill>
                      <a:blip r:embed="rId4"/>
                      <a:stretch>
                        <a:fillRect/>
                      </a:stretch>
                    </p:blipFill>
                    <p:spPr>
                      <a:xfrm>
                        <a:off x="1719264" y="915859"/>
                        <a:ext cx="9106580" cy="5317059"/>
                      </a:xfrm>
                      <a:prstGeom prst="rect">
                        <a:avLst/>
                      </a:prstGeom>
                    </p:spPr>
                  </p:pic>
                </p:oleObj>
              </mc:Fallback>
            </mc:AlternateContent>
          </a:graphicData>
        </a:graphic>
      </p:graphicFrame>
      <p:cxnSp>
        <p:nvCxnSpPr>
          <p:cNvPr id="13" name="Straight Arrow Connector 12">
            <a:extLst>
              <a:ext uri="{FF2B5EF4-FFF2-40B4-BE49-F238E27FC236}">
                <a16:creationId xmlns:a16="http://schemas.microsoft.com/office/drawing/2014/main" id="{B5ECEA7D-79BB-7283-06DD-1B400E8375E2}"/>
              </a:ext>
            </a:extLst>
          </p:cNvPr>
          <p:cNvCxnSpPr>
            <a:cxnSpLocks/>
          </p:cNvCxnSpPr>
          <p:nvPr/>
        </p:nvCxnSpPr>
        <p:spPr>
          <a:xfrm flipV="1">
            <a:off x="7795887" y="5098657"/>
            <a:ext cx="918110" cy="2273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584B06A-248B-EE2F-7E73-021E09285350}"/>
              </a:ext>
            </a:extLst>
          </p:cNvPr>
          <p:cNvSpPr txBox="1"/>
          <p:nvPr/>
        </p:nvSpPr>
        <p:spPr>
          <a:xfrm>
            <a:off x="6550358" y="5092696"/>
            <a:ext cx="1485945" cy="307777"/>
          </a:xfrm>
          <a:prstGeom prst="rect">
            <a:avLst/>
          </a:prstGeom>
          <a:noFill/>
        </p:spPr>
        <p:txBody>
          <a:bodyPr wrap="square" rtlCol="0">
            <a:spAutoFit/>
          </a:bodyPr>
          <a:lstStyle/>
          <a:p>
            <a:r>
              <a:rPr lang="en-US" dirty="0">
                <a:solidFill>
                  <a:srgbClr val="FF0000"/>
                </a:solidFill>
              </a:rPr>
              <a:t>September 18</a:t>
            </a:r>
            <a:r>
              <a:rPr lang="en-US" baseline="30000" dirty="0">
                <a:solidFill>
                  <a:srgbClr val="FF0000"/>
                </a:solidFill>
              </a:rPr>
              <a:t>th</a:t>
            </a:r>
            <a:r>
              <a:rPr lang="en-US" dirty="0">
                <a:solidFill>
                  <a:srgbClr val="FF0000"/>
                </a:solidFill>
              </a:rPr>
              <a:t> </a:t>
            </a:r>
          </a:p>
        </p:txBody>
      </p:sp>
      <p:sp>
        <p:nvSpPr>
          <p:cNvPr id="3" name="TextBox 2">
            <a:extLst>
              <a:ext uri="{FF2B5EF4-FFF2-40B4-BE49-F238E27FC236}">
                <a16:creationId xmlns:a16="http://schemas.microsoft.com/office/drawing/2014/main" id="{B15371C0-05A9-2EC4-8F85-188A6743EC4D}"/>
              </a:ext>
            </a:extLst>
          </p:cNvPr>
          <p:cNvSpPr txBox="1"/>
          <p:nvPr/>
        </p:nvSpPr>
        <p:spPr>
          <a:xfrm>
            <a:off x="7068463" y="6311443"/>
            <a:ext cx="427245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2BEE7-A0DD-8E45-BC73-29309ED3288E}" type="slidenum">
              <a:rPr kumimoji="0" lang="en-US" sz="1000" b="1" i="0" u="none" strike="noStrike" kern="1200" cap="none" spc="0" normalizeH="0" baseline="0" noProof="0" smtClean="0">
                <a:ln>
                  <a:noFill/>
                </a:ln>
                <a:solidFill>
                  <a:srgbClr val="407371"/>
                </a:solidFill>
                <a:effectLst/>
                <a:uLnTx/>
                <a:uFillTx/>
                <a:latin typeface="Georgia" panose="02040502050405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909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E31A-69E8-38D4-5DA2-334DA5A3D82F}"/>
              </a:ext>
            </a:extLst>
          </p:cNvPr>
          <p:cNvSpPr>
            <a:spLocks noGrp="1"/>
          </p:cNvSpPr>
          <p:nvPr>
            <p:ph type="title"/>
          </p:nvPr>
        </p:nvSpPr>
        <p:spPr/>
        <p:txBody>
          <a:bodyPr/>
          <a:lstStyle/>
          <a:p>
            <a:r>
              <a:rPr lang="en-US" b="0" dirty="0"/>
              <a:t>High Risk in High Yield?</a:t>
            </a:r>
          </a:p>
        </p:txBody>
      </p:sp>
      <p:graphicFrame>
        <p:nvGraphicFramePr>
          <p:cNvPr id="3" name="Object 2">
            <a:extLst>
              <a:ext uri="{FF2B5EF4-FFF2-40B4-BE49-F238E27FC236}">
                <a16:creationId xmlns:a16="http://schemas.microsoft.com/office/drawing/2014/main" id="{481A40EC-CEB3-02AC-9BE9-3A146FD9D206}"/>
              </a:ext>
            </a:extLst>
          </p:cNvPr>
          <p:cNvGraphicFramePr>
            <a:graphicFrameLocks noChangeAspect="1"/>
          </p:cNvGraphicFramePr>
          <p:nvPr>
            <p:extLst>
              <p:ext uri="{D42A27DB-BD31-4B8C-83A1-F6EECF244321}">
                <p14:modId xmlns:p14="http://schemas.microsoft.com/office/powerpoint/2010/main" val="2724842728"/>
              </p:ext>
            </p:extLst>
          </p:nvPr>
        </p:nvGraphicFramePr>
        <p:xfrm>
          <a:off x="1277486" y="932338"/>
          <a:ext cx="9009516" cy="5211287"/>
        </p:xfrm>
        <a:graphic>
          <a:graphicData uri="http://schemas.openxmlformats.org/presentationml/2006/ole">
            <mc:AlternateContent xmlns:mc="http://schemas.openxmlformats.org/markup-compatibility/2006">
              <mc:Choice xmlns:v="urn:schemas-microsoft-com:vml" Requires="v">
                <p:oleObj name="ActiveGraph" r:id="rId3" imgW="11125104" imgH="6419721" progId="FDSCHART.FDSChartCtrlUnicode.1">
                  <p:embed/>
                </p:oleObj>
              </mc:Choice>
              <mc:Fallback>
                <p:oleObj name="ActiveGraph" r:id="rId3" imgW="11125104" imgH="6419721" progId="FDSCHART.FDSChartCtrlUnicode.1">
                  <p:embed/>
                  <p:pic>
                    <p:nvPicPr>
                      <p:cNvPr id="3" name="Object 2">
                        <a:extLst>
                          <a:ext uri="{FF2B5EF4-FFF2-40B4-BE49-F238E27FC236}">
                            <a16:creationId xmlns:a16="http://schemas.microsoft.com/office/drawing/2014/main" id="{481A40EC-CEB3-02AC-9BE9-3A146FD9D206}"/>
                          </a:ext>
                        </a:extLst>
                      </p:cNvPr>
                      <p:cNvPicPr/>
                      <p:nvPr/>
                    </p:nvPicPr>
                    <p:blipFill>
                      <a:blip r:embed="rId4"/>
                      <a:stretch>
                        <a:fillRect/>
                      </a:stretch>
                    </p:blipFill>
                    <p:spPr>
                      <a:xfrm>
                        <a:off x="1277486" y="932338"/>
                        <a:ext cx="9009516" cy="5211287"/>
                      </a:xfrm>
                      <a:prstGeom prst="rect">
                        <a:avLst/>
                      </a:prstGeom>
                    </p:spPr>
                  </p:pic>
                </p:oleObj>
              </mc:Fallback>
            </mc:AlternateContent>
          </a:graphicData>
        </a:graphic>
      </p:graphicFrame>
    </p:spTree>
    <p:extLst>
      <p:ext uri="{BB962C8B-B14F-4D97-AF65-F5344CB8AC3E}">
        <p14:creationId xmlns:p14="http://schemas.microsoft.com/office/powerpoint/2010/main" val="2616310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34C8-CA28-12F2-8987-840D4EFD1379}"/>
              </a:ext>
            </a:extLst>
          </p:cNvPr>
          <p:cNvSpPr>
            <a:spLocks noGrp="1"/>
          </p:cNvSpPr>
          <p:nvPr>
            <p:ph type="title"/>
          </p:nvPr>
        </p:nvSpPr>
        <p:spPr/>
        <p:txBody>
          <a:bodyPr/>
          <a:lstStyle/>
          <a:p>
            <a:r>
              <a:rPr lang="en-US" b="0" dirty="0"/>
              <a:t>Valuations</a:t>
            </a:r>
            <a:r>
              <a:rPr lang="en-US" dirty="0"/>
              <a:t> </a:t>
            </a:r>
            <a:r>
              <a:rPr lang="en-US" b="0" dirty="0"/>
              <a:t>Not All the Same</a:t>
            </a:r>
          </a:p>
        </p:txBody>
      </p:sp>
      <p:graphicFrame>
        <p:nvGraphicFramePr>
          <p:cNvPr id="4" name="Object 3">
            <a:extLst>
              <a:ext uri="{FF2B5EF4-FFF2-40B4-BE49-F238E27FC236}">
                <a16:creationId xmlns:a16="http://schemas.microsoft.com/office/drawing/2014/main" id="{1DFF4389-128B-118C-F4D7-6D13B243D446}"/>
              </a:ext>
            </a:extLst>
          </p:cNvPr>
          <p:cNvGraphicFramePr>
            <a:graphicFrameLocks noChangeAspect="1"/>
          </p:cNvGraphicFramePr>
          <p:nvPr>
            <p:extLst>
              <p:ext uri="{D42A27DB-BD31-4B8C-83A1-F6EECF244321}">
                <p14:modId xmlns:p14="http://schemas.microsoft.com/office/powerpoint/2010/main" val="3171939951"/>
              </p:ext>
            </p:extLst>
          </p:nvPr>
        </p:nvGraphicFramePr>
        <p:xfrm>
          <a:off x="1898650" y="1023938"/>
          <a:ext cx="8080375" cy="5180012"/>
        </p:xfrm>
        <a:graphic>
          <a:graphicData uri="http://schemas.openxmlformats.org/presentationml/2006/ole">
            <mc:AlternateContent xmlns:mc="http://schemas.openxmlformats.org/markup-compatibility/2006">
              <mc:Choice xmlns:v="urn:schemas-microsoft-com:vml" Requires="v">
                <p:oleObj name="ActiveGraph" r:id="rId3" imgW="7982095" imgH="5105368" progId="FDSCHART.FDSChartCtrlUnicode.1">
                  <p:embed/>
                </p:oleObj>
              </mc:Choice>
              <mc:Fallback>
                <p:oleObj name="ActiveGraph" r:id="rId3" imgW="7982095" imgH="5105368" progId="FDSCHART.FDSChartCtrlUnicode.1">
                  <p:embed/>
                  <p:pic>
                    <p:nvPicPr>
                      <p:cNvPr id="4" name="Object 3">
                        <a:extLst>
                          <a:ext uri="{FF2B5EF4-FFF2-40B4-BE49-F238E27FC236}">
                            <a16:creationId xmlns:a16="http://schemas.microsoft.com/office/drawing/2014/main" id="{1DFF4389-128B-118C-F4D7-6D13B243D446}"/>
                          </a:ext>
                        </a:extLst>
                      </p:cNvPr>
                      <p:cNvPicPr/>
                      <p:nvPr/>
                    </p:nvPicPr>
                    <p:blipFill>
                      <a:blip r:embed="rId4"/>
                      <a:stretch>
                        <a:fillRect/>
                      </a:stretch>
                    </p:blipFill>
                    <p:spPr>
                      <a:xfrm>
                        <a:off x="1898650" y="1023938"/>
                        <a:ext cx="8080375" cy="5180012"/>
                      </a:xfrm>
                      <a:prstGeom prst="rect">
                        <a:avLst/>
                      </a:prstGeom>
                    </p:spPr>
                  </p:pic>
                </p:oleObj>
              </mc:Fallback>
            </mc:AlternateContent>
          </a:graphicData>
        </a:graphic>
      </p:graphicFrame>
    </p:spTree>
    <p:extLst>
      <p:ext uri="{BB962C8B-B14F-4D97-AF65-F5344CB8AC3E}">
        <p14:creationId xmlns:p14="http://schemas.microsoft.com/office/powerpoint/2010/main" val="2458167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FED1-6926-4412-8E1A-5F1145F604EA}"/>
              </a:ext>
            </a:extLst>
          </p:cNvPr>
          <p:cNvSpPr>
            <a:spLocks noGrp="1"/>
          </p:cNvSpPr>
          <p:nvPr>
            <p:ph type="title"/>
          </p:nvPr>
        </p:nvSpPr>
        <p:spPr>
          <a:xfrm>
            <a:off x="304800" y="151852"/>
            <a:ext cx="11582400" cy="639762"/>
          </a:xfrm>
        </p:spPr>
        <p:txBody>
          <a:bodyPr>
            <a:noAutofit/>
          </a:bodyPr>
          <a:lstStyle/>
          <a:p>
            <a:r>
              <a:rPr lang="en-US" sz="2400" b="0" dirty="0"/>
              <a:t>Primary Investment Themes</a:t>
            </a:r>
          </a:p>
        </p:txBody>
      </p:sp>
      <p:sp>
        <p:nvSpPr>
          <p:cNvPr id="4" name="Rectangle">
            <a:extLst>
              <a:ext uri="{FF2B5EF4-FFF2-40B4-BE49-F238E27FC236}">
                <a16:creationId xmlns:a16="http://schemas.microsoft.com/office/drawing/2014/main" id="{6826AE55-444A-7057-649E-784B5A4BFEF3}"/>
              </a:ext>
            </a:extLst>
          </p:cNvPr>
          <p:cNvSpPr/>
          <p:nvPr/>
        </p:nvSpPr>
        <p:spPr>
          <a:xfrm>
            <a:off x="563688" y="1923858"/>
            <a:ext cx="3058246" cy="3149287"/>
          </a:xfrm>
          <a:prstGeom prst="rect">
            <a:avLst/>
          </a:prstGeom>
          <a:solidFill>
            <a:srgbClr val="407371"/>
          </a:solidFill>
          <a:ln w="101600">
            <a:noFill/>
            <a:miter lim="400000"/>
          </a:ln>
        </p:spPr>
        <p:txBody>
          <a:bodyPr lIns="50800" tIns="640080" rIns="50800" bIns="50800" anchor="t"/>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Montserrat Light" pitchFamily="2" charset="77"/>
                <a:cs typeface="Arial"/>
                <a:sym typeface="Arial"/>
              </a:rPr>
              <a:t>1</a:t>
            </a: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Montserrat" pitchFamily="2" charset="77"/>
                <a:cs typeface="Arial"/>
                <a:sym typeface="Arial"/>
              </a:rPr>
              <a:t>The Great Moderation</a:t>
            </a:r>
            <a:endParaRPr kumimoji="0" lang="en-US" sz="2400" b="0" i="0" u="none" strike="noStrike" kern="0" cap="none" spc="0" normalizeH="0" baseline="0" noProof="0" dirty="0">
              <a:ln>
                <a:noFill/>
              </a:ln>
              <a:solidFill>
                <a:srgbClr val="FFFFFF"/>
              </a:solidFill>
              <a:effectLst/>
              <a:uLnTx/>
              <a:uFillTx/>
              <a:latin typeface="Montserrat" pitchFamily="2" charset="77"/>
              <a:cs typeface="Arial"/>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FFFFFF"/>
              </a:solidFill>
              <a:effectLst/>
              <a:uLnTx/>
              <a:uFillTx/>
              <a:latin typeface="Montserrat SemiBold" pitchFamily="2" charset="77"/>
              <a:cs typeface="Arial"/>
              <a:sym typeface="Arial"/>
            </a:endParaRPr>
          </a:p>
        </p:txBody>
      </p:sp>
      <p:sp>
        <p:nvSpPr>
          <p:cNvPr id="5" name="Rectangle">
            <a:extLst>
              <a:ext uri="{FF2B5EF4-FFF2-40B4-BE49-F238E27FC236}">
                <a16:creationId xmlns:a16="http://schemas.microsoft.com/office/drawing/2014/main" id="{BD6EF5B2-E66C-47A0-02C0-FB05B753C9BE}"/>
              </a:ext>
            </a:extLst>
          </p:cNvPr>
          <p:cNvSpPr/>
          <p:nvPr/>
        </p:nvSpPr>
        <p:spPr>
          <a:xfrm>
            <a:off x="4358544" y="1923859"/>
            <a:ext cx="3058246" cy="3149288"/>
          </a:xfrm>
          <a:prstGeom prst="rect">
            <a:avLst/>
          </a:prstGeom>
          <a:solidFill>
            <a:srgbClr val="407371"/>
          </a:solidFill>
          <a:ln w="101600">
            <a:noFill/>
            <a:miter lim="400000"/>
          </a:ln>
        </p:spPr>
        <p:txBody>
          <a:bodyPr lIns="50800" tIns="640080" rIns="50800" bIns="50800" anchor="t"/>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Montserrat Light" pitchFamily="2" charset="77"/>
                <a:cs typeface="Arial"/>
                <a:sym typeface="Arial"/>
              </a:rPr>
              <a:t>2</a:t>
            </a: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Montserrat" pitchFamily="2" charset="77"/>
                <a:cs typeface="Arial"/>
                <a:sym typeface="Arial"/>
              </a:rPr>
              <a:t>Fed is Not a Good Friend </a:t>
            </a:r>
            <a:br>
              <a:rPr kumimoji="0" lang="en-US" sz="2400" b="0" i="0" u="none" strike="noStrike" kern="0" cap="none" spc="0" normalizeH="0" baseline="0" noProof="0" dirty="0">
                <a:ln>
                  <a:noFill/>
                </a:ln>
                <a:solidFill>
                  <a:srgbClr val="FFFFFF"/>
                </a:solidFill>
                <a:effectLst/>
                <a:uLnTx/>
                <a:uFillTx/>
                <a:latin typeface="Montserrat" pitchFamily="2" charset="77"/>
                <a:cs typeface="Arial"/>
                <a:sym typeface="Arial"/>
              </a:rPr>
            </a:br>
            <a:endParaRPr kumimoji="0" lang="en-US" sz="2400" b="0" i="0" u="none" strike="noStrike" kern="0" cap="none" spc="0" normalizeH="0" baseline="0" noProof="0" dirty="0">
              <a:ln>
                <a:noFill/>
              </a:ln>
              <a:solidFill>
                <a:srgbClr val="FFFFFF"/>
              </a:solidFill>
              <a:effectLst/>
              <a:uLnTx/>
              <a:uFillTx/>
              <a:latin typeface="Montserrat SemiBold" pitchFamily="2" charset="77"/>
              <a:cs typeface="Arial"/>
              <a:sym typeface="Arial"/>
            </a:endParaRPr>
          </a:p>
        </p:txBody>
      </p:sp>
      <p:sp>
        <p:nvSpPr>
          <p:cNvPr id="6" name="Rectangle">
            <a:extLst>
              <a:ext uri="{FF2B5EF4-FFF2-40B4-BE49-F238E27FC236}">
                <a16:creationId xmlns:a16="http://schemas.microsoft.com/office/drawing/2014/main" id="{A4414F96-EF41-D7DD-93F0-E2A96717092D}"/>
              </a:ext>
            </a:extLst>
          </p:cNvPr>
          <p:cNvSpPr/>
          <p:nvPr/>
        </p:nvSpPr>
        <p:spPr>
          <a:xfrm>
            <a:off x="8153400" y="1923859"/>
            <a:ext cx="3058246" cy="3149286"/>
          </a:xfrm>
          <a:prstGeom prst="rect">
            <a:avLst/>
          </a:prstGeom>
          <a:solidFill>
            <a:srgbClr val="407371"/>
          </a:solidFill>
          <a:ln w="101600">
            <a:noFill/>
            <a:miter lim="400000"/>
          </a:ln>
        </p:spPr>
        <p:txBody>
          <a:bodyPr lIns="50800" tIns="640080" rIns="50800" bIns="50800" anchor="t"/>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Montserrat Light" pitchFamily="2" charset="77"/>
                <a:cs typeface="Arial"/>
                <a:sym typeface="Arial"/>
              </a:rPr>
              <a:t>3</a:t>
            </a: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FFFFFF"/>
                </a:solidFill>
                <a:latin typeface="Montserrat" pitchFamily="2" charset="77"/>
                <a:cs typeface="Arial"/>
                <a:sym typeface="Arial"/>
              </a:rPr>
              <a:t>Diversification is Rewarded</a:t>
            </a:r>
            <a:endParaRPr kumimoji="0" lang="en-US" sz="2400" b="0" i="0" u="none" strike="noStrike" kern="0" cap="none" spc="0" normalizeH="0" baseline="0" noProof="0" dirty="0">
              <a:ln>
                <a:noFill/>
              </a:ln>
              <a:solidFill>
                <a:srgbClr val="FFFFFF"/>
              </a:solidFill>
              <a:effectLst/>
              <a:uLnTx/>
              <a:uFillTx/>
              <a:latin typeface="Montserrat SemiBold" pitchFamily="2" charset="77"/>
              <a:cs typeface="Arial"/>
              <a:sym typeface="Arial"/>
            </a:endParaRPr>
          </a:p>
        </p:txBody>
      </p:sp>
      <p:sp>
        <p:nvSpPr>
          <p:cNvPr id="7" name="TextBox 6">
            <a:extLst>
              <a:ext uri="{FF2B5EF4-FFF2-40B4-BE49-F238E27FC236}">
                <a16:creationId xmlns:a16="http://schemas.microsoft.com/office/drawing/2014/main" id="{4771623D-D05D-A5D6-C783-CA6A6F8556A3}"/>
              </a:ext>
            </a:extLst>
          </p:cNvPr>
          <p:cNvSpPr txBox="1"/>
          <p:nvPr/>
        </p:nvSpPr>
        <p:spPr>
          <a:xfrm>
            <a:off x="7068463" y="6311443"/>
            <a:ext cx="427245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2BEE7-A0DD-8E45-BC73-29309ED3288E}" type="slidenum">
              <a:rPr kumimoji="0" lang="en-US" sz="1000" b="1" i="0" u="none" strike="noStrike" kern="1200" cap="none" spc="0" normalizeH="0" baseline="0" noProof="0" smtClean="0">
                <a:ln>
                  <a:noFill/>
                </a:ln>
                <a:solidFill>
                  <a:srgbClr val="407371"/>
                </a:solidFill>
                <a:effectLst/>
                <a:uLnTx/>
                <a:uFillTx/>
                <a:latin typeface="Georgia" panose="02040502050405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34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7DB5A4-2490-E8C8-2860-603762D64DA8}"/>
              </a:ext>
            </a:extLst>
          </p:cNvPr>
          <p:cNvSpPr>
            <a:spLocks noGrp="1"/>
          </p:cNvSpPr>
          <p:nvPr>
            <p:ph type="title"/>
          </p:nvPr>
        </p:nvSpPr>
        <p:spPr/>
        <p:txBody>
          <a:bodyPr/>
          <a:lstStyle/>
          <a:p>
            <a:r>
              <a:rPr lang="en-US" dirty="0"/>
              <a:t>Thank You!</a:t>
            </a:r>
          </a:p>
        </p:txBody>
      </p:sp>
      <p:sp>
        <p:nvSpPr>
          <p:cNvPr id="5" name="Title 3">
            <a:extLst>
              <a:ext uri="{FF2B5EF4-FFF2-40B4-BE49-F238E27FC236}">
                <a16:creationId xmlns:a16="http://schemas.microsoft.com/office/drawing/2014/main" id="{11FCB84E-8581-3E4E-0596-DBA92AA8DAE8}"/>
              </a:ext>
            </a:extLst>
          </p:cNvPr>
          <p:cNvSpPr txBox="1">
            <a:spLocks/>
          </p:cNvSpPr>
          <p:nvPr/>
        </p:nvSpPr>
        <p:spPr>
          <a:xfrm>
            <a:off x="3677611" y="3261591"/>
            <a:ext cx="4836778" cy="1009651"/>
          </a:xfrm>
          <a:prstGeom prst="rect">
            <a:avLst/>
          </a:prstGeom>
        </p:spPr>
        <p:txBody>
          <a:bodyPr vert="horz" lIns="0" tIns="45720" rIns="91440" bIns="45720" rtlCol="0" anchor="b">
            <a:normAutofit/>
          </a:bodyPr>
          <a:lstStyle>
            <a:lvl1pPr algn="ctr" defTabSz="914400" rtl="0" eaLnBrk="1" latinLnBrk="0" hangingPunct="1">
              <a:lnSpc>
                <a:spcPts val="4540"/>
              </a:lnSpc>
              <a:spcBef>
                <a:spcPct val="0"/>
              </a:spcBef>
              <a:buNone/>
              <a:defRPr sz="6000" b="0" kern="1200">
                <a:solidFill>
                  <a:schemeClr val="bg1"/>
                </a:solidFill>
                <a:latin typeface="Georgia" panose="02040502050405020303" pitchFamily="18" charset="0"/>
                <a:ea typeface="+mj-ea"/>
                <a:cs typeface="+mj-cs"/>
              </a:defRPr>
            </a:lvl1pPr>
          </a:lstStyle>
          <a:p>
            <a:r>
              <a:rPr lang="en-US" sz="5400" dirty="0"/>
              <a:t>@ceteraIM</a:t>
            </a:r>
          </a:p>
        </p:txBody>
      </p:sp>
    </p:spTree>
    <p:extLst>
      <p:ext uri="{BB962C8B-B14F-4D97-AF65-F5344CB8AC3E}">
        <p14:creationId xmlns:p14="http://schemas.microsoft.com/office/powerpoint/2010/main" val="2115797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51AF1-3673-75CF-466D-F04659C630E1}"/>
              </a:ext>
            </a:extLst>
          </p:cNvPr>
          <p:cNvSpPr>
            <a:spLocks noGrp="1"/>
          </p:cNvSpPr>
          <p:nvPr>
            <p:ph type="title"/>
          </p:nvPr>
        </p:nvSpPr>
        <p:spPr>
          <a:xfrm>
            <a:off x="359046" y="67146"/>
            <a:ext cx="7560276" cy="506731"/>
          </a:xfrm>
        </p:spPr>
        <p:txBody>
          <a:bodyPr>
            <a:normAutofit/>
          </a:bodyPr>
          <a:lstStyle/>
          <a:p>
            <a:pPr algn="l">
              <a:lnSpc>
                <a:spcPct val="100000"/>
              </a:lnSpc>
              <a:spcBef>
                <a:spcPts val="0"/>
              </a:spcBef>
              <a:buClr>
                <a:srgbClr val="000000"/>
              </a:buClr>
              <a:buFont typeface="Arial"/>
            </a:pPr>
            <a:r>
              <a:rPr lang="en-US" sz="2400" dirty="0">
                <a:solidFill>
                  <a:schemeClr val="tx1"/>
                </a:solidFill>
                <a:ea typeface="Roboto Condensed" panose="02000000000000000000" pitchFamily="2" charset="0"/>
                <a:cs typeface="Times New Roman" panose="02020603050405020304" pitchFamily="18" charset="0"/>
                <a:sym typeface="Arial"/>
              </a:rPr>
              <a:t>Disclosures</a:t>
            </a:r>
          </a:p>
        </p:txBody>
      </p:sp>
      <p:sp>
        <p:nvSpPr>
          <p:cNvPr id="9" name="Content Placeholder 2">
            <a:extLst>
              <a:ext uri="{FF2B5EF4-FFF2-40B4-BE49-F238E27FC236}">
                <a16:creationId xmlns:a16="http://schemas.microsoft.com/office/drawing/2014/main" id="{68E9FD4E-9472-C97E-010B-56BB2A7C545F}"/>
              </a:ext>
            </a:extLst>
          </p:cNvPr>
          <p:cNvSpPr txBox="1">
            <a:spLocks/>
          </p:cNvSpPr>
          <p:nvPr/>
        </p:nvSpPr>
        <p:spPr>
          <a:xfrm>
            <a:off x="158262" y="680484"/>
            <a:ext cx="11728938" cy="5839188"/>
          </a:xfrm>
          <a:prstGeom prst="rect">
            <a:avLst/>
          </a:prstGeom>
        </p:spPr>
        <p:txBody>
          <a:bodyP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en-US" altLang="en-US" sz="1300" b="1" dirty="0"/>
              <a:t>About Cetera® Investment Management</a:t>
            </a:r>
          </a:p>
          <a:p>
            <a:pPr algn="just">
              <a:spcBef>
                <a:spcPts val="0"/>
              </a:spcBef>
            </a:pPr>
            <a:r>
              <a:rPr lang="en-US" sz="1300" dirty="0">
                <a:ea typeface="Calibri" panose="020F0502020204030204" pitchFamily="34" charset="0"/>
              </a:rPr>
              <a:t>Cetera Investment Management LLC is an SEC registered investment adviser owned by Cetera Financial Group®. Cetera Investment Management provides market perspectives, portfolio guidance, model management, and other investment advice to its affiliated broker-dealers, dually registered broker-dealers and registered investment advisers.</a:t>
            </a:r>
          </a:p>
          <a:p>
            <a:pPr algn="just">
              <a:lnSpc>
                <a:spcPct val="100000"/>
              </a:lnSpc>
              <a:spcBef>
                <a:spcPts val="0"/>
              </a:spcBef>
            </a:pPr>
            <a:endParaRPr lang="en-US" altLang="en-US" sz="1300" dirty="0"/>
          </a:p>
          <a:p>
            <a:pPr algn="just">
              <a:lnSpc>
                <a:spcPct val="100000"/>
              </a:lnSpc>
              <a:spcBef>
                <a:spcPts val="0"/>
              </a:spcBef>
            </a:pPr>
            <a:r>
              <a:rPr lang="en-US" altLang="en-US" sz="1300" b="1" dirty="0"/>
              <a:t>About Cetera® Financial Group</a:t>
            </a:r>
          </a:p>
          <a:p>
            <a:pPr algn="just">
              <a:lnSpc>
                <a:spcPct val="100000"/>
              </a:lnSpc>
              <a:spcBef>
                <a:spcPts val="0"/>
              </a:spcBef>
            </a:pPr>
            <a:r>
              <a:rPr lang="en-US" altLang="en-US" sz="1300" dirty="0"/>
              <a:t>“Cetera Financial Group” refers to the network of independent retail firms encompassing, among others, Cetera Advisors LLC, Cetera Advisor Networks LLC, Cetera Investment Services LLC (marketed as Cetera Financial Institutions or Cetera Investors), and Cetera Financial Specialists LLC. All firms are members FINRA/SIPC. Located at 655 W. Broadway, 11th Floor, San Diego, CA 92101.</a:t>
            </a:r>
          </a:p>
          <a:p>
            <a:pPr algn="just">
              <a:lnSpc>
                <a:spcPct val="100000"/>
              </a:lnSpc>
              <a:spcBef>
                <a:spcPts val="0"/>
              </a:spcBef>
            </a:pPr>
            <a:endParaRPr lang="en-US" altLang="en-US" sz="1300" dirty="0"/>
          </a:p>
          <a:p>
            <a:pPr algn="just">
              <a:lnSpc>
                <a:spcPct val="100000"/>
              </a:lnSpc>
              <a:spcBef>
                <a:spcPts val="0"/>
              </a:spcBef>
            </a:pPr>
            <a:r>
              <a:rPr lang="en-US" sz="1300" b="1" dirty="0"/>
              <a:t>About </a:t>
            </a:r>
            <a:r>
              <a:rPr lang="en-US" sz="1300" b="1" dirty="0" err="1"/>
              <a:t>Avantax</a:t>
            </a:r>
            <a:endParaRPr lang="en-US" sz="1300" b="1" dirty="0"/>
          </a:p>
          <a:p>
            <a:pPr algn="just">
              <a:lnSpc>
                <a:spcPct val="100000"/>
              </a:lnSpc>
              <a:spcBef>
                <a:spcPts val="0"/>
              </a:spcBef>
            </a:pPr>
            <a:r>
              <a:rPr lang="en-US" sz="1300" dirty="0" err="1"/>
              <a:t>Avantax</a:t>
            </a:r>
            <a:r>
              <a:rPr lang="en-US" sz="1300" dirty="0"/>
              <a:t>, Inc. (</a:t>
            </a:r>
            <a:r>
              <a:rPr lang="en-US" sz="1300" dirty="0" err="1"/>
              <a:t>Avantax</a:t>
            </a:r>
            <a:r>
              <a:rPr lang="en-US" sz="1300" dirty="0"/>
              <a:t>) is a wholly owned subsidiary of </a:t>
            </a:r>
            <a:r>
              <a:rPr lang="en-US" sz="1300" dirty="0" err="1"/>
              <a:t>Aretec</a:t>
            </a:r>
            <a:r>
              <a:rPr lang="en-US" sz="1300" dirty="0"/>
              <a:t> Group, Inc. (dba Cetera Holdings). </a:t>
            </a:r>
            <a:r>
              <a:rPr lang="en-US" sz="1300" dirty="0" err="1"/>
              <a:t>Avantax</a:t>
            </a:r>
            <a:r>
              <a:rPr lang="en-US" sz="1300" dirty="0"/>
              <a:t> is a unique community within Cetera Holdings. </a:t>
            </a:r>
            <a:r>
              <a:rPr lang="en-US" sz="1300" dirty="0" err="1"/>
              <a:t>Avantax</a:t>
            </a:r>
            <a:r>
              <a:rPr lang="en-US" sz="1300" dirty="0"/>
              <a:t> Investment Services, Inc., a subsidiary of </a:t>
            </a:r>
            <a:r>
              <a:rPr lang="en-US" sz="1300" dirty="0" err="1"/>
              <a:t>Avantax</a:t>
            </a:r>
            <a:r>
              <a:rPr lang="en-US" sz="1300" dirty="0"/>
              <a:t>, Member FINRA / SIPC. Located at 3200 Olympus Blvd, Suite 100, Dallas, TX, 75019.</a:t>
            </a:r>
          </a:p>
          <a:p>
            <a:pPr algn="just">
              <a:lnSpc>
                <a:spcPct val="100000"/>
              </a:lnSpc>
              <a:spcBef>
                <a:spcPts val="0"/>
              </a:spcBef>
            </a:pPr>
            <a:r>
              <a:rPr lang="en-US" sz="1300" dirty="0" err="1"/>
              <a:t>Avantax</a:t>
            </a:r>
            <a:r>
              <a:rPr lang="en-US" sz="1300" dirty="0"/>
              <a:t> and Cetera Financial Group are under common ownership.</a:t>
            </a:r>
          </a:p>
          <a:p>
            <a:pPr algn="just">
              <a:lnSpc>
                <a:spcPct val="100000"/>
              </a:lnSpc>
              <a:spcBef>
                <a:spcPts val="0"/>
              </a:spcBef>
            </a:pPr>
            <a:endParaRPr lang="en-US" altLang="en-US" sz="1300" dirty="0"/>
          </a:p>
          <a:p>
            <a:pPr algn="just">
              <a:lnSpc>
                <a:spcPct val="100000"/>
              </a:lnSpc>
              <a:spcBef>
                <a:spcPts val="0"/>
              </a:spcBef>
            </a:pPr>
            <a:r>
              <a:rPr lang="en-US" altLang="en-US" sz="1300" dirty="0"/>
              <a:t>Individuals affiliated with Cetera firms are either Registered Representatives who offer only brokerage services and receive transaction-based compensation (commissions), Investment Adviser Representatives who offer only investment advisory services and receive fees based on assets, or both Registered Representatives and Investment Adviser Representatives, who can offer both types of services.</a:t>
            </a:r>
          </a:p>
          <a:p>
            <a:pPr algn="just">
              <a:lnSpc>
                <a:spcPct val="100000"/>
              </a:lnSpc>
              <a:spcBef>
                <a:spcPts val="0"/>
              </a:spcBef>
            </a:pPr>
            <a:endParaRPr lang="en-US" sz="1300" dirty="0"/>
          </a:p>
          <a:p>
            <a:pPr algn="just">
              <a:lnSpc>
                <a:spcPct val="100000"/>
              </a:lnSpc>
              <a:spcBef>
                <a:spcPts val="0"/>
              </a:spcBef>
            </a:pPr>
            <a:r>
              <a:rPr lang="en-US" sz="1300" dirty="0"/>
              <a:t>For more information about Cetera Investment Management, please reference the Cetera Investment Management LLC Form ADV disclosure brochure and the disclosure brochure for the registered investment adviser your adviser is registered with. Please consult with your adviser for his or her specific firm registrations and programs available.</a:t>
            </a:r>
          </a:p>
          <a:p>
            <a:pPr algn="just">
              <a:lnSpc>
                <a:spcPct val="100000"/>
              </a:lnSpc>
              <a:spcBef>
                <a:spcPts val="0"/>
              </a:spcBef>
            </a:pPr>
            <a:endParaRPr lang="en-US" sz="1300" dirty="0"/>
          </a:p>
          <a:p>
            <a:pPr algn="just">
              <a:lnSpc>
                <a:spcPct val="100000"/>
              </a:lnSpc>
              <a:spcBef>
                <a:spcPts val="0"/>
              </a:spcBef>
            </a:pPr>
            <a:r>
              <a:rPr lang="en-US" sz="1300" dirty="0"/>
              <a:t>No independent analysis has been performed and the material should not be construed as investment advice. Investment decisions should not be based on this material since the information contained here is a singular update, and prudent investment decisions require the analysis of a much broader collection of facts and context. All information is believed to be from reliable sources; however, we make no representation as to its completeness or accuracy. The opinions expressed are as of the date published and may change without notice. Any forward-looking statements are based on assumptions, may not materialize, and are subject to revision.</a:t>
            </a:r>
          </a:p>
          <a:p>
            <a:pPr algn="just"/>
            <a:r>
              <a:rPr lang="en-US" sz="1300" dirty="0"/>
              <a:t>All economic and performance information is historical and not indicative of future results. The market indices discussed are not actively managed. Investors cannot directly invest in unmanaged indices. Please consult your financial advisor for more information.</a:t>
            </a:r>
          </a:p>
          <a:p>
            <a:pPr algn="just"/>
            <a:r>
              <a:rPr lang="en-US" sz="1300" dirty="0"/>
              <a:t>Additional risks are associated with international investing, such as currency fluctuations, political and economic instability, and differences in accounting standards.</a:t>
            </a:r>
          </a:p>
          <a:p>
            <a:pPr algn="just"/>
            <a:r>
              <a:rPr lang="en-US" sz="1300" dirty="0"/>
              <a:t>A diversified portfolio does not assure a profit or protect against loss in a declining market.</a:t>
            </a:r>
            <a:endParaRPr lang="en-US" altLang="en-US" sz="1300" dirty="0"/>
          </a:p>
          <a:p>
            <a:pPr algn="just">
              <a:lnSpc>
                <a:spcPct val="100000"/>
              </a:lnSpc>
              <a:spcBef>
                <a:spcPts val="0"/>
              </a:spcBef>
            </a:pPr>
            <a:endParaRPr lang="en-US" altLang="en-US" dirty="0"/>
          </a:p>
        </p:txBody>
      </p:sp>
    </p:spTree>
    <p:extLst>
      <p:ext uri="{BB962C8B-B14F-4D97-AF65-F5344CB8AC3E}">
        <p14:creationId xmlns:p14="http://schemas.microsoft.com/office/powerpoint/2010/main" val="2275580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51AF1-3673-75CF-466D-F04659C630E1}"/>
              </a:ext>
            </a:extLst>
          </p:cNvPr>
          <p:cNvSpPr>
            <a:spLocks noGrp="1"/>
          </p:cNvSpPr>
          <p:nvPr>
            <p:ph type="title"/>
          </p:nvPr>
        </p:nvSpPr>
        <p:spPr>
          <a:xfrm>
            <a:off x="359046" y="67146"/>
            <a:ext cx="7560276" cy="506731"/>
          </a:xfrm>
        </p:spPr>
        <p:txBody>
          <a:bodyPr>
            <a:normAutofit/>
          </a:bodyPr>
          <a:lstStyle/>
          <a:p>
            <a:pPr algn="l">
              <a:lnSpc>
                <a:spcPct val="100000"/>
              </a:lnSpc>
              <a:spcBef>
                <a:spcPts val="0"/>
              </a:spcBef>
              <a:buClr>
                <a:srgbClr val="000000"/>
              </a:buClr>
              <a:buFont typeface="Arial"/>
            </a:pPr>
            <a:r>
              <a:rPr lang="en-US" sz="2400" dirty="0">
                <a:solidFill>
                  <a:schemeClr val="tx1"/>
                </a:solidFill>
                <a:ea typeface="Roboto Condensed" panose="02000000000000000000" pitchFamily="2" charset="0"/>
                <a:cs typeface="Times New Roman" panose="02020603050405020304" pitchFamily="18" charset="0"/>
                <a:sym typeface="Arial"/>
              </a:rPr>
              <a:t>Glossary</a:t>
            </a:r>
          </a:p>
        </p:txBody>
      </p:sp>
      <p:sp>
        <p:nvSpPr>
          <p:cNvPr id="9" name="Content Placeholder 2">
            <a:extLst>
              <a:ext uri="{FF2B5EF4-FFF2-40B4-BE49-F238E27FC236}">
                <a16:creationId xmlns:a16="http://schemas.microsoft.com/office/drawing/2014/main" id="{68E9FD4E-9472-C97E-010B-56BB2A7C545F}"/>
              </a:ext>
            </a:extLst>
          </p:cNvPr>
          <p:cNvSpPr txBox="1">
            <a:spLocks/>
          </p:cNvSpPr>
          <p:nvPr/>
        </p:nvSpPr>
        <p:spPr>
          <a:xfrm>
            <a:off x="158262" y="712380"/>
            <a:ext cx="11728938" cy="580729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en-US" altLang="en-US" dirty="0"/>
              <a:t>The S&amp;P 500 is an index of 505 stocks chosen for market size, liquidity and industry grouping (among other factors) designed to be a leading indicator of U.S. equities and is meant to reflect the risk/return characteristics of the large cap universe. </a:t>
            </a:r>
          </a:p>
          <a:p>
            <a:pPr algn="just">
              <a:spcBef>
                <a:spcPts val="0"/>
              </a:spcBef>
            </a:pPr>
            <a:endParaRPr lang="en-US" altLang="en-US" dirty="0"/>
          </a:p>
          <a:p>
            <a:pPr algn="just">
              <a:spcBef>
                <a:spcPts val="0"/>
              </a:spcBef>
            </a:pPr>
            <a:r>
              <a:rPr lang="en-US" altLang="en-US" dirty="0"/>
              <a:t>The Russell 1000 Growth Index measures the performance of the large-cap growth segment of the U.S. equity universe. It includes those Russell 1000 Index companies with higher price-to-book ratios and higher forecasted growth values.</a:t>
            </a:r>
          </a:p>
          <a:p>
            <a:pPr algn="just">
              <a:spcBef>
                <a:spcPts val="0"/>
              </a:spcBef>
            </a:pPr>
            <a:endParaRPr lang="en-US" altLang="en-US" dirty="0"/>
          </a:p>
          <a:p>
            <a:pPr algn="just">
              <a:spcBef>
                <a:spcPts val="0"/>
              </a:spcBef>
            </a:pPr>
            <a:r>
              <a:rPr lang="en-US" altLang="en-US" dirty="0"/>
              <a:t>The Russell 1000 Value Index measures the performance of the large-cap value segment of the U.S. equity universe. It includes those Russell 1000 Index companies with lower price-to-book ratios and lower forecasted growth values.</a:t>
            </a:r>
          </a:p>
          <a:p>
            <a:pPr algn="just">
              <a:spcBef>
                <a:spcPts val="0"/>
              </a:spcBef>
            </a:pPr>
            <a:endParaRPr lang="en-US" altLang="en-US" dirty="0"/>
          </a:p>
          <a:p>
            <a:pPr algn="just">
              <a:spcBef>
                <a:spcPts val="0"/>
              </a:spcBef>
            </a:pPr>
            <a:r>
              <a:rPr lang="en-US" altLang="en-US" dirty="0"/>
              <a:t>The Chicago Board Options Exchange (CBOE) Volatility Index, commonly known by its ticker symbol VIX, is a measure of the stock market's expectation of volatility implied by S&amp;P 500 index options.</a:t>
            </a:r>
          </a:p>
          <a:p>
            <a:pPr algn="just">
              <a:spcBef>
                <a:spcPts val="0"/>
              </a:spcBef>
            </a:pPr>
            <a:endParaRPr lang="en-US" altLang="en-US" dirty="0"/>
          </a:p>
          <a:p>
            <a:pPr algn="just">
              <a:spcBef>
                <a:spcPts val="0"/>
              </a:spcBef>
            </a:pPr>
            <a:r>
              <a:rPr lang="en-US" altLang="en-US" dirty="0"/>
              <a:t>The Bloomberg Barclays US Aggregate Bond Index is a broad based flagship benchmark that measures the investment grade, US dollar-denominated, fixed-rate taxable bond market. Eligible bonds must have at least one year until final maturity, but the index holdings have a fluctuating average life of around 8.25 years. This total return index is unhedged and rebalances monthly.</a:t>
            </a:r>
          </a:p>
          <a:p>
            <a:pPr algn="just">
              <a:spcBef>
                <a:spcPts val="0"/>
              </a:spcBef>
            </a:pPr>
            <a:endParaRPr lang="en-US" altLang="en-US" dirty="0"/>
          </a:p>
          <a:p>
            <a:pPr algn="just">
              <a:spcBef>
                <a:spcPts val="0"/>
              </a:spcBef>
            </a:pPr>
            <a:r>
              <a:rPr lang="en-US" altLang="en-US" dirty="0"/>
              <a:t>The ICE </a:t>
            </a:r>
            <a:r>
              <a:rPr lang="en-US" altLang="en-US" dirty="0" err="1"/>
              <a:t>BofA</a:t>
            </a:r>
            <a:r>
              <a:rPr lang="en-US" altLang="en-US" dirty="0"/>
              <a:t> US High Yield Index tracks the performance of US dollar denominated below investment grade rated corporate debt publicly issued in the U.S. domestic market. To qualify for inclusion in the index, securities must have a below investment grade rating (based on an average of Moody's, S&amp;P, and Fitch) and an investment grade rated country of risk (based on an average of Moody's, S&amp;P, and Fitch foreign currency long term sovereign debt ratings). Each security must have greater than 1 year of remaining maturity, a fixed coupon schedule, and a minimum amount outstanding of $100 million.</a:t>
            </a:r>
          </a:p>
          <a:p>
            <a:pPr algn="just">
              <a:spcBef>
                <a:spcPts val="0"/>
              </a:spcBef>
            </a:pPr>
            <a:endParaRPr lang="en-US" altLang="en-US" dirty="0"/>
          </a:p>
          <a:p>
            <a:pPr algn="just">
              <a:spcBef>
                <a:spcPts val="0"/>
              </a:spcBef>
            </a:pPr>
            <a:r>
              <a:rPr lang="en-US" altLang="en-US" dirty="0"/>
              <a:t>The Nasdaq Composite Index is a large, broad-based, market-cap-weighted index of more than 2,500 common equities listed on the Nasdaq stock exchange. It is often seen as a stand-in for the technology sector and its performance. </a:t>
            </a:r>
          </a:p>
          <a:p>
            <a:pPr algn="just">
              <a:lnSpc>
                <a:spcPct val="100000"/>
              </a:lnSpc>
              <a:spcBef>
                <a:spcPts val="0"/>
              </a:spcBef>
            </a:pPr>
            <a:endParaRPr lang="en-US" altLang="en-US" dirty="0"/>
          </a:p>
        </p:txBody>
      </p:sp>
    </p:spTree>
    <p:extLst>
      <p:ext uri="{BB962C8B-B14F-4D97-AF65-F5344CB8AC3E}">
        <p14:creationId xmlns:p14="http://schemas.microsoft.com/office/powerpoint/2010/main" val="59280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3AC92A-F3EB-FF07-A66A-5CB8DFC98CFD}"/>
              </a:ext>
            </a:extLst>
          </p:cNvPr>
          <p:cNvSpPr>
            <a:spLocks noGrp="1"/>
          </p:cNvSpPr>
          <p:nvPr>
            <p:ph type="title"/>
          </p:nvPr>
        </p:nvSpPr>
        <p:spPr>
          <a:xfrm>
            <a:off x="2315862" y="2313432"/>
            <a:ext cx="7560276" cy="1199769"/>
          </a:xfrm>
        </p:spPr>
        <p:txBody>
          <a:bodyPr>
            <a:normAutofit/>
          </a:bodyPr>
          <a:lstStyle/>
          <a:p>
            <a:r>
              <a:rPr lang="en-US" sz="4200" dirty="0"/>
              <a:t>The Great Moderation</a:t>
            </a:r>
          </a:p>
        </p:txBody>
      </p:sp>
    </p:spTree>
    <p:extLst>
      <p:ext uri="{BB962C8B-B14F-4D97-AF65-F5344CB8AC3E}">
        <p14:creationId xmlns:p14="http://schemas.microsoft.com/office/powerpoint/2010/main" val="186230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B5CAC-E480-6A91-A121-280B80C5D442}"/>
              </a:ext>
            </a:extLst>
          </p:cNvPr>
          <p:cNvSpPr>
            <a:spLocks noGrp="1"/>
          </p:cNvSpPr>
          <p:nvPr>
            <p:ph type="title"/>
          </p:nvPr>
        </p:nvSpPr>
        <p:spPr/>
        <p:txBody>
          <a:bodyPr/>
          <a:lstStyle/>
          <a:p>
            <a:r>
              <a:rPr lang="en-US" b="0" dirty="0"/>
              <a:t>Inflation Returning to Normal</a:t>
            </a:r>
          </a:p>
        </p:txBody>
      </p:sp>
      <p:cxnSp>
        <p:nvCxnSpPr>
          <p:cNvPr id="3" name="Straight Arrow Connector 2">
            <a:extLst>
              <a:ext uri="{FF2B5EF4-FFF2-40B4-BE49-F238E27FC236}">
                <a16:creationId xmlns:a16="http://schemas.microsoft.com/office/drawing/2014/main" id="{FA7BE681-B2BF-41E1-70A7-262CB0BF8184}"/>
              </a:ext>
            </a:extLst>
          </p:cNvPr>
          <p:cNvCxnSpPr>
            <a:cxnSpLocks/>
          </p:cNvCxnSpPr>
          <p:nvPr/>
        </p:nvCxnSpPr>
        <p:spPr>
          <a:xfrm>
            <a:off x="8049754" y="1477096"/>
            <a:ext cx="1797433" cy="18570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Object 3">
            <a:extLst>
              <a:ext uri="{FF2B5EF4-FFF2-40B4-BE49-F238E27FC236}">
                <a16:creationId xmlns:a16="http://schemas.microsoft.com/office/drawing/2014/main" id="{AE0ED1E2-7FB2-CEE1-3B15-3C6396A949D8}"/>
              </a:ext>
            </a:extLst>
          </p:cNvPr>
          <p:cNvGraphicFramePr>
            <a:graphicFrameLocks noChangeAspect="1"/>
          </p:cNvGraphicFramePr>
          <p:nvPr>
            <p:extLst>
              <p:ext uri="{D42A27DB-BD31-4B8C-83A1-F6EECF244321}">
                <p14:modId xmlns:p14="http://schemas.microsoft.com/office/powerpoint/2010/main" val="3177157932"/>
              </p:ext>
            </p:extLst>
          </p:nvPr>
        </p:nvGraphicFramePr>
        <p:xfrm>
          <a:off x="2211615" y="983797"/>
          <a:ext cx="8128000" cy="5311775"/>
        </p:xfrm>
        <a:graphic>
          <a:graphicData uri="http://schemas.openxmlformats.org/presentationml/2006/ole">
            <mc:AlternateContent xmlns:mc="http://schemas.openxmlformats.org/markup-compatibility/2006">
              <mc:Choice xmlns:v="urn:schemas-microsoft-com:vml" Requires="v">
                <p:oleObj name="ActiveGraph" r:id="rId3" imgW="8029696" imgH="5257752" progId="FDSCHART.FDSChartCtrlUnicode.1">
                  <p:embed/>
                </p:oleObj>
              </mc:Choice>
              <mc:Fallback>
                <p:oleObj name="ActiveGraph" r:id="rId3" imgW="8029696" imgH="5257752" progId="FDSCHART.FDSChartCtrlUnicode.1">
                  <p:embed/>
                  <p:pic>
                    <p:nvPicPr>
                      <p:cNvPr id="0" name=""/>
                      <p:cNvPicPr/>
                      <p:nvPr/>
                    </p:nvPicPr>
                    <p:blipFill>
                      <a:blip r:embed="rId4"/>
                      <a:stretch>
                        <a:fillRect/>
                      </a:stretch>
                    </p:blipFill>
                    <p:spPr>
                      <a:xfrm>
                        <a:off x="2211615" y="983797"/>
                        <a:ext cx="8128000" cy="5311775"/>
                      </a:xfrm>
                      <a:prstGeom prst="rect">
                        <a:avLst/>
                      </a:prstGeom>
                    </p:spPr>
                  </p:pic>
                </p:oleObj>
              </mc:Fallback>
            </mc:AlternateContent>
          </a:graphicData>
        </a:graphic>
      </p:graphicFrame>
    </p:spTree>
    <p:extLst>
      <p:ext uri="{BB962C8B-B14F-4D97-AF65-F5344CB8AC3E}">
        <p14:creationId xmlns:p14="http://schemas.microsoft.com/office/powerpoint/2010/main" val="309319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DEC89-5910-3A09-D861-C9A8E447D63F}"/>
              </a:ext>
            </a:extLst>
          </p:cNvPr>
          <p:cNvSpPr>
            <a:spLocks noGrp="1"/>
          </p:cNvSpPr>
          <p:nvPr>
            <p:ph type="title"/>
          </p:nvPr>
        </p:nvSpPr>
        <p:spPr/>
        <p:txBody>
          <a:bodyPr/>
          <a:lstStyle/>
          <a:p>
            <a:r>
              <a:rPr lang="en-US" b="0" dirty="0"/>
              <a:t>Participation Rate Elevated</a:t>
            </a:r>
          </a:p>
        </p:txBody>
      </p:sp>
      <p:graphicFrame>
        <p:nvGraphicFramePr>
          <p:cNvPr id="3" name="Object 2">
            <a:extLst>
              <a:ext uri="{FF2B5EF4-FFF2-40B4-BE49-F238E27FC236}">
                <a16:creationId xmlns:a16="http://schemas.microsoft.com/office/drawing/2014/main" id="{88E67BFE-F270-ED07-A583-ACEA0241400B}"/>
              </a:ext>
            </a:extLst>
          </p:cNvPr>
          <p:cNvGraphicFramePr>
            <a:graphicFrameLocks noChangeAspect="1"/>
          </p:cNvGraphicFramePr>
          <p:nvPr>
            <p:extLst>
              <p:ext uri="{D42A27DB-BD31-4B8C-83A1-F6EECF244321}">
                <p14:modId xmlns:p14="http://schemas.microsoft.com/office/powerpoint/2010/main" val="1583766858"/>
              </p:ext>
            </p:extLst>
          </p:nvPr>
        </p:nvGraphicFramePr>
        <p:xfrm>
          <a:off x="1666754" y="1069581"/>
          <a:ext cx="8750461" cy="5159713"/>
        </p:xfrm>
        <a:graphic>
          <a:graphicData uri="http://schemas.openxmlformats.org/presentationml/2006/ole">
            <mc:AlternateContent xmlns:mc="http://schemas.openxmlformats.org/markup-compatibility/2006">
              <mc:Choice xmlns:v="urn:schemas-microsoft-com:vml" Requires="v">
                <p:oleObj name="ActiveGraph" r:id="rId3" imgW="10372604" imgH="6105493" progId="FDSCHART.FDSChartCtrlUnicode.1">
                  <p:embed/>
                </p:oleObj>
              </mc:Choice>
              <mc:Fallback>
                <p:oleObj name="ActiveGraph" r:id="rId3" imgW="10372604" imgH="6105493" progId="FDSCHART.FDSChartCtrlUnicode.1">
                  <p:embed/>
                  <p:pic>
                    <p:nvPicPr>
                      <p:cNvPr id="3" name="Object 2">
                        <a:extLst>
                          <a:ext uri="{FF2B5EF4-FFF2-40B4-BE49-F238E27FC236}">
                            <a16:creationId xmlns:a16="http://schemas.microsoft.com/office/drawing/2014/main" id="{88E67BFE-F270-ED07-A583-ACEA0241400B}"/>
                          </a:ext>
                        </a:extLst>
                      </p:cNvPr>
                      <p:cNvPicPr/>
                      <p:nvPr/>
                    </p:nvPicPr>
                    <p:blipFill>
                      <a:blip r:embed="rId4"/>
                      <a:stretch>
                        <a:fillRect/>
                      </a:stretch>
                    </p:blipFill>
                    <p:spPr>
                      <a:xfrm>
                        <a:off x="1666754" y="1069581"/>
                        <a:ext cx="8750461" cy="5159713"/>
                      </a:xfrm>
                      <a:prstGeom prst="rect">
                        <a:avLst/>
                      </a:prstGeom>
                    </p:spPr>
                  </p:pic>
                </p:oleObj>
              </mc:Fallback>
            </mc:AlternateContent>
          </a:graphicData>
        </a:graphic>
      </p:graphicFrame>
    </p:spTree>
    <p:extLst>
      <p:ext uri="{BB962C8B-B14F-4D97-AF65-F5344CB8AC3E}">
        <p14:creationId xmlns:p14="http://schemas.microsoft.com/office/powerpoint/2010/main" val="414145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DEC89-5910-3A09-D861-C9A8E447D63F}"/>
              </a:ext>
            </a:extLst>
          </p:cNvPr>
          <p:cNvSpPr>
            <a:spLocks noGrp="1"/>
          </p:cNvSpPr>
          <p:nvPr>
            <p:ph type="title"/>
          </p:nvPr>
        </p:nvSpPr>
        <p:spPr/>
        <p:txBody>
          <a:bodyPr/>
          <a:lstStyle/>
          <a:p>
            <a:r>
              <a:rPr lang="en-US" b="0" dirty="0"/>
              <a:t>More Jobs Available Than People Looking</a:t>
            </a:r>
          </a:p>
        </p:txBody>
      </p:sp>
      <p:graphicFrame>
        <p:nvGraphicFramePr>
          <p:cNvPr id="4" name="Object 3">
            <a:extLst>
              <a:ext uri="{FF2B5EF4-FFF2-40B4-BE49-F238E27FC236}">
                <a16:creationId xmlns:a16="http://schemas.microsoft.com/office/drawing/2014/main" id="{18DD1D2C-6648-87D7-D9B8-FB3A1F985676}"/>
              </a:ext>
            </a:extLst>
          </p:cNvPr>
          <p:cNvGraphicFramePr>
            <a:graphicFrameLocks noChangeAspect="1"/>
          </p:cNvGraphicFramePr>
          <p:nvPr>
            <p:extLst>
              <p:ext uri="{D42A27DB-BD31-4B8C-83A1-F6EECF244321}">
                <p14:modId xmlns:p14="http://schemas.microsoft.com/office/powerpoint/2010/main" val="3959635869"/>
              </p:ext>
            </p:extLst>
          </p:nvPr>
        </p:nvGraphicFramePr>
        <p:xfrm>
          <a:off x="1793081" y="677228"/>
          <a:ext cx="8605838" cy="5697537"/>
        </p:xfrm>
        <a:graphic>
          <a:graphicData uri="http://schemas.openxmlformats.org/presentationml/2006/ole">
            <mc:AlternateContent xmlns:mc="http://schemas.openxmlformats.org/markup-compatibility/2006">
              <mc:Choice xmlns:v="urn:schemas-microsoft-com:vml" Requires="v">
                <p:oleObj name="ActiveGraph" r:id="rId3" imgW="8496252" imgH="5629420" progId="FDSCHART.FDSChartCtrlUnicode.1">
                  <p:embed/>
                </p:oleObj>
              </mc:Choice>
              <mc:Fallback>
                <p:oleObj name="ActiveGraph" r:id="rId3" imgW="8496252" imgH="5629420" progId="FDSCHART.FDSChartCtrlUnicode.1">
                  <p:embed/>
                  <p:pic>
                    <p:nvPicPr>
                      <p:cNvPr id="4" name="Object 3">
                        <a:extLst>
                          <a:ext uri="{FF2B5EF4-FFF2-40B4-BE49-F238E27FC236}">
                            <a16:creationId xmlns:a16="http://schemas.microsoft.com/office/drawing/2014/main" id="{18DD1D2C-6648-87D7-D9B8-FB3A1F985676}"/>
                          </a:ext>
                        </a:extLst>
                      </p:cNvPr>
                      <p:cNvPicPr/>
                      <p:nvPr/>
                    </p:nvPicPr>
                    <p:blipFill>
                      <a:blip r:embed="rId4"/>
                      <a:stretch>
                        <a:fillRect/>
                      </a:stretch>
                    </p:blipFill>
                    <p:spPr>
                      <a:xfrm>
                        <a:off x="1793081" y="677228"/>
                        <a:ext cx="8605838" cy="5697537"/>
                      </a:xfrm>
                      <a:prstGeom prst="rect">
                        <a:avLst/>
                      </a:prstGeom>
                    </p:spPr>
                  </p:pic>
                </p:oleObj>
              </mc:Fallback>
            </mc:AlternateContent>
          </a:graphicData>
        </a:graphic>
      </p:graphicFrame>
    </p:spTree>
    <p:extLst>
      <p:ext uri="{BB962C8B-B14F-4D97-AF65-F5344CB8AC3E}">
        <p14:creationId xmlns:p14="http://schemas.microsoft.com/office/powerpoint/2010/main" val="1406171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0665-9107-F18B-9CC3-D92BB6FB8D19}"/>
              </a:ext>
            </a:extLst>
          </p:cNvPr>
          <p:cNvSpPr>
            <a:spLocks noGrp="1"/>
          </p:cNvSpPr>
          <p:nvPr>
            <p:ph type="title"/>
          </p:nvPr>
        </p:nvSpPr>
        <p:spPr/>
        <p:txBody>
          <a:bodyPr/>
          <a:lstStyle/>
          <a:p>
            <a:r>
              <a:rPr lang="en-US" b="0" dirty="0"/>
              <a:t>GDP</a:t>
            </a:r>
            <a:r>
              <a:rPr lang="en-US" dirty="0"/>
              <a:t> </a:t>
            </a:r>
            <a:r>
              <a:rPr lang="en-US" b="0" dirty="0"/>
              <a:t>Growth</a:t>
            </a:r>
          </a:p>
        </p:txBody>
      </p:sp>
      <p:graphicFrame>
        <p:nvGraphicFramePr>
          <p:cNvPr id="4" name="Object 3">
            <a:extLst>
              <a:ext uri="{FF2B5EF4-FFF2-40B4-BE49-F238E27FC236}">
                <a16:creationId xmlns:a16="http://schemas.microsoft.com/office/drawing/2014/main" id="{C2DB2886-3D1D-E673-2F53-E7DFECF190F1}"/>
              </a:ext>
            </a:extLst>
          </p:cNvPr>
          <p:cNvGraphicFramePr>
            <a:graphicFrameLocks noChangeAspect="1"/>
          </p:cNvGraphicFramePr>
          <p:nvPr>
            <p:extLst>
              <p:ext uri="{D42A27DB-BD31-4B8C-83A1-F6EECF244321}">
                <p14:modId xmlns:p14="http://schemas.microsoft.com/office/powerpoint/2010/main" val="3143678359"/>
              </p:ext>
            </p:extLst>
          </p:nvPr>
        </p:nvGraphicFramePr>
        <p:xfrm>
          <a:off x="2055813" y="785813"/>
          <a:ext cx="8080375" cy="5283200"/>
        </p:xfrm>
        <a:graphic>
          <a:graphicData uri="http://schemas.openxmlformats.org/presentationml/2006/ole">
            <mc:AlternateContent xmlns:mc="http://schemas.openxmlformats.org/markup-compatibility/2006">
              <mc:Choice xmlns:v="urn:schemas-microsoft-com:vml" Requires="v">
                <p:oleObj name="ActiveGraph" r:id="rId3" imgW="8001000" imgH="5219571" progId="FDSCHART.FDSChartCtrlUnicode.1">
                  <p:embed/>
                </p:oleObj>
              </mc:Choice>
              <mc:Fallback>
                <p:oleObj name="ActiveGraph" r:id="rId3" imgW="8001000" imgH="5219571" progId="FDSCHART.FDSChartCtrlUnicode.1">
                  <p:embed/>
                  <p:pic>
                    <p:nvPicPr>
                      <p:cNvPr id="4" name="Object 3">
                        <a:extLst>
                          <a:ext uri="{FF2B5EF4-FFF2-40B4-BE49-F238E27FC236}">
                            <a16:creationId xmlns:a16="http://schemas.microsoft.com/office/drawing/2014/main" id="{C2DB2886-3D1D-E673-2F53-E7DFECF190F1}"/>
                          </a:ext>
                        </a:extLst>
                      </p:cNvPr>
                      <p:cNvPicPr/>
                      <p:nvPr/>
                    </p:nvPicPr>
                    <p:blipFill>
                      <a:blip r:embed="rId4"/>
                      <a:stretch>
                        <a:fillRect/>
                      </a:stretch>
                    </p:blipFill>
                    <p:spPr>
                      <a:xfrm>
                        <a:off x="2055813" y="785813"/>
                        <a:ext cx="8080375" cy="5283200"/>
                      </a:xfrm>
                      <a:prstGeom prst="rect">
                        <a:avLst/>
                      </a:prstGeom>
                    </p:spPr>
                  </p:pic>
                </p:oleObj>
              </mc:Fallback>
            </mc:AlternateContent>
          </a:graphicData>
        </a:graphic>
      </p:graphicFrame>
    </p:spTree>
    <p:extLst>
      <p:ext uri="{BB962C8B-B14F-4D97-AF65-F5344CB8AC3E}">
        <p14:creationId xmlns:p14="http://schemas.microsoft.com/office/powerpoint/2010/main" val="3125818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B6BA-60E0-0077-F6FD-7475AFA69B04}"/>
              </a:ext>
            </a:extLst>
          </p:cNvPr>
          <p:cNvSpPr>
            <a:spLocks noGrp="1"/>
          </p:cNvSpPr>
          <p:nvPr>
            <p:ph type="title"/>
          </p:nvPr>
        </p:nvSpPr>
        <p:spPr/>
        <p:txBody>
          <a:bodyPr/>
          <a:lstStyle/>
          <a:p>
            <a:r>
              <a:rPr lang="en-US" b="0" dirty="0"/>
              <a:t>Mid Cycle Expansion?</a:t>
            </a:r>
          </a:p>
        </p:txBody>
      </p:sp>
      <p:pic>
        <p:nvPicPr>
          <p:cNvPr id="4" name="Picture 3" descr="A graph of a column">
            <a:extLst>
              <a:ext uri="{FF2B5EF4-FFF2-40B4-BE49-F238E27FC236}">
                <a16:creationId xmlns:a16="http://schemas.microsoft.com/office/drawing/2014/main" id="{CB30FE04-0268-0939-EB38-345A9E27FA3C}"/>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26227" y="827181"/>
            <a:ext cx="9246573" cy="4909895"/>
          </a:xfrm>
          <a:prstGeom prst="rect">
            <a:avLst/>
          </a:prstGeom>
          <a:noFill/>
          <a:ln>
            <a:noFill/>
          </a:ln>
        </p:spPr>
      </p:pic>
      <p:sp>
        <p:nvSpPr>
          <p:cNvPr id="6" name="TextBox 5">
            <a:extLst>
              <a:ext uri="{FF2B5EF4-FFF2-40B4-BE49-F238E27FC236}">
                <a16:creationId xmlns:a16="http://schemas.microsoft.com/office/drawing/2014/main" id="{3626F8C0-266C-6FFD-AF29-7134F296DC00}"/>
              </a:ext>
            </a:extLst>
          </p:cNvPr>
          <p:cNvSpPr txBox="1"/>
          <p:nvPr/>
        </p:nvSpPr>
        <p:spPr>
          <a:xfrm>
            <a:off x="1726227" y="5737076"/>
            <a:ext cx="7678138" cy="276999"/>
          </a:xfrm>
          <a:prstGeom prst="rect">
            <a:avLst/>
          </a:prstGeom>
          <a:noFill/>
        </p:spPr>
        <p:txBody>
          <a:bodyPr wrap="square">
            <a:spAutoFit/>
          </a:bodyPr>
          <a:lstStyle/>
          <a:p>
            <a:r>
              <a:rPr lang="en-US" sz="1200" dirty="0">
                <a:effectLst/>
                <a:latin typeface="Calibri" panose="020F0502020204030204" pitchFamily="34" charset="0"/>
                <a:ea typeface="Calibri" panose="020F0502020204030204" pitchFamily="34" charset="0"/>
                <a:cs typeface="Arial" panose="020B0604020202020204" pitchFamily="34" charset="0"/>
              </a:rPr>
              <a:t>Source: Cetera Investment Management, National Bureau of Economic Research (NBER). Data as of 10/31/2024.</a:t>
            </a:r>
            <a:endParaRPr lang="en-US" sz="1200" dirty="0"/>
          </a:p>
        </p:txBody>
      </p:sp>
    </p:spTree>
    <p:extLst>
      <p:ext uri="{BB962C8B-B14F-4D97-AF65-F5344CB8AC3E}">
        <p14:creationId xmlns:p14="http://schemas.microsoft.com/office/powerpoint/2010/main" val="355529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28AB1510-1B02-20E3-543D-7C86084FE1C2}"/>
              </a:ext>
            </a:extLst>
          </p:cNvPr>
          <p:cNvGraphicFramePr>
            <a:graphicFrameLocks noChangeAspect="1"/>
          </p:cNvGraphicFramePr>
          <p:nvPr>
            <p:extLst>
              <p:ext uri="{D42A27DB-BD31-4B8C-83A1-F6EECF244321}">
                <p14:modId xmlns:p14="http://schemas.microsoft.com/office/powerpoint/2010/main" val="2268715324"/>
              </p:ext>
            </p:extLst>
          </p:nvPr>
        </p:nvGraphicFramePr>
        <p:xfrm>
          <a:off x="1246187" y="675409"/>
          <a:ext cx="9699625" cy="5703887"/>
        </p:xfrm>
        <a:graphic>
          <a:graphicData uri="http://schemas.openxmlformats.org/presentationml/2006/ole">
            <mc:AlternateContent xmlns:mc="http://schemas.openxmlformats.org/markup-compatibility/2006">
              <mc:Choice xmlns:v="urn:schemas-microsoft-com:vml" Requires="v">
                <p:oleObj name="ActiveGraph" r:id="rId3" imgW="9086721" imgH="5343599" progId="FDSCHART.FDSChartCtrlUnicode.1">
                  <p:embed/>
                </p:oleObj>
              </mc:Choice>
              <mc:Fallback>
                <p:oleObj name="ActiveGraph" r:id="rId3" imgW="9086721" imgH="5343599" progId="FDSCHART.FDSChartCtrlUnicode.1">
                  <p:embed/>
                  <p:pic>
                    <p:nvPicPr>
                      <p:cNvPr id="6" name="Object 5">
                        <a:extLst>
                          <a:ext uri="{FF2B5EF4-FFF2-40B4-BE49-F238E27FC236}">
                            <a16:creationId xmlns:a16="http://schemas.microsoft.com/office/drawing/2014/main" id="{28AB1510-1B02-20E3-543D-7C86084FE1C2}"/>
                          </a:ext>
                        </a:extLst>
                      </p:cNvPr>
                      <p:cNvPicPr/>
                      <p:nvPr/>
                    </p:nvPicPr>
                    <p:blipFill>
                      <a:blip r:embed="rId4"/>
                      <a:stretch>
                        <a:fillRect/>
                      </a:stretch>
                    </p:blipFill>
                    <p:spPr>
                      <a:xfrm>
                        <a:off x="1246187" y="675409"/>
                        <a:ext cx="9699625" cy="57038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5EA278A-B4D5-5E8F-7D99-F5A2193D0EF0}"/>
              </a:ext>
            </a:extLst>
          </p:cNvPr>
          <p:cNvSpPr>
            <a:spLocks noGrp="1"/>
          </p:cNvSpPr>
          <p:nvPr>
            <p:ph type="title"/>
          </p:nvPr>
        </p:nvSpPr>
        <p:spPr/>
        <p:txBody>
          <a:bodyPr/>
          <a:lstStyle/>
          <a:p>
            <a:r>
              <a:rPr lang="en-US" b="0" dirty="0"/>
              <a:t>NBER Not Expecting Recession</a:t>
            </a:r>
          </a:p>
        </p:txBody>
      </p:sp>
      <p:sp>
        <p:nvSpPr>
          <p:cNvPr id="3" name="Oval 2">
            <a:extLst>
              <a:ext uri="{FF2B5EF4-FFF2-40B4-BE49-F238E27FC236}">
                <a16:creationId xmlns:a16="http://schemas.microsoft.com/office/drawing/2014/main" id="{4532B635-17F8-85B4-7955-8EC8D4AAA80C}"/>
              </a:ext>
            </a:extLst>
          </p:cNvPr>
          <p:cNvSpPr/>
          <p:nvPr/>
        </p:nvSpPr>
        <p:spPr>
          <a:xfrm>
            <a:off x="9779824" y="3478461"/>
            <a:ext cx="893058" cy="9373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3300407"/>
      </p:ext>
    </p:extLst>
  </p:cSld>
  <p:clrMapOvr>
    <a:masterClrMapping/>
  </p:clrMapOvr>
</p:sld>
</file>

<file path=ppt/theme/theme1.xml><?xml version="1.0" encoding="utf-8"?>
<a:theme xmlns:a="http://schemas.openxmlformats.org/drawingml/2006/main" name="CIM Rebranded PPT Template - Broker Dealer Version">
  <a:themeElements>
    <a:clrScheme name="Custom 7">
      <a:dk1>
        <a:srgbClr val="000000"/>
      </a:dk1>
      <a:lt1>
        <a:srgbClr val="FFFFFF"/>
      </a:lt1>
      <a:dk2>
        <a:srgbClr val="44546A"/>
      </a:dk2>
      <a:lt2>
        <a:srgbClr val="E7E6E6"/>
      </a:lt2>
      <a:accent1>
        <a:srgbClr val="000000"/>
      </a:accent1>
      <a:accent2>
        <a:srgbClr val="36166D"/>
      </a:accent2>
      <a:accent3>
        <a:srgbClr val="F6C371"/>
      </a:accent3>
      <a:accent4>
        <a:srgbClr val="656565"/>
      </a:accent4>
      <a:accent5>
        <a:srgbClr val="E0E1E2"/>
      </a:accent5>
      <a:accent6>
        <a:srgbClr val="85206C"/>
      </a:accent6>
      <a:hlink>
        <a:srgbClr val="489ADB"/>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M by CIM 10142024 Template" id="{285EE29B-8134-45BD-9A20-96D9E2FC723F}" vid="{C094664D-6485-44B9-B8C2-2B07EB68CB6C}"/>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7">
    <a:dk1>
      <a:srgbClr val="000000"/>
    </a:dk1>
    <a:lt1>
      <a:srgbClr val="FFFFFF"/>
    </a:lt1>
    <a:dk2>
      <a:srgbClr val="44546A"/>
    </a:dk2>
    <a:lt2>
      <a:srgbClr val="E7E6E6"/>
    </a:lt2>
    <a:accent1>
      <a:srgbClr val="000000"/>
    </a:accent1>
    <a:accent2>
      <a:srgbClr val="36166D"/>
    </a:accent2>
    <a:accent3>
      <a:srgbClr val="F6C371"/>
    </a:accent3>
    <a:accent4>
      <a:srgbClr val="656565"/>
    </a:accent4>
    <a:accent5>
      <a:srgbClr val="E0E1E2"/>
    </a:accent5>
    <a:accent6>
      <a:srgbClr val="85206C"/>
    </a:accent6>
    <a:hlink>
      <a:srgbClr val="489ADB"/>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0e92478-5726-4016-8cdf-32c2eb5b4b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F7854124A17D4390FCD4FE5798724E" ma:contentTypeVersion="18" ma:contentTypeDescription="Create a new document." ma:contentTypeScope="" ma:versionID="a8f9b494006a153fcc881dc890797568">
  <xsd:schema xmlns:xsd="http://www.w3.org/2001/XMLSchema" xmlns:xs="http://www.w3.org/2001/XMLSchema" xmlns:p="http://schemas.microsoft.com/office/2006/metadata/properties" xmlns:ns3="80e92478-5726-4016-8cdf-32c2eb5b4bd3" xmlns:ns4="ad10f4fa-7d89-4b95-a79e-21ac474a5e1d" targetNamespace="http://schemas.microsoft.com/office/2006/metadata/properties" ma:root="true" ma:fieldsID="035b8351e8b52badacb0d3de0e27dbba" ns3:_="" ns4:_="">
    <xsd:import namespace="80e92478-5726-4016-8cdf-32c2eb5b4bd3"/>
    <xsd:import namespace="ad10f4fa-7d89-4b95-a79e-21ac474a5e1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4:SharedWithUsers" minOccurs="0"/>
                <xsd:element ref="ns4:SharedWithDetails" minOccurs="0"/>
                <xsd:element ref="ns4:SharingHintHash" minOccurs="0"/>
                <xsd:element ref="ns3:MediaServiceSearchProperties" minOccurs="0"/>
                <xsd:element ref="ns3:MediaServiceObjectDetectorVersions" minOccurs="0"/>
                <xsd:element ref="ns3:_activity"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e92478-5726-4016-8cdf-32c2eb5b4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_activity" ma:index="24" nillable="true" ma:displayName="_activity" ma:hidden="true" ma:internalName="_activity">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0f4fa-7d89-4b95-a79e-21ac474a5e1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672431-231D-49B0-972F-11D55E5F7926}">
  <ds:schemaRef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 ds:uri="http://purl.org/dc/elements/1.1/"/>
    <ds:schemaRef ds:uri="http://schemas.openxmlformats.org/package/2006/metadata/core-properties"/>
    <ds:schemaRef ds:uri="80e92478-5726-4016-8cdf-32c2eb5b4bd3"/>
    <ds:schemaRef ds:uri="http://purl.org/dc/dcmitype/"/>
    <ds:schemaRef ds:uri="ad10f4fa-7d89-4b95-a79e-21ac474a5e1d"/>
  </ds:schemaRefs>
</ds:datastoreItem>
</file>

<file path=customXml/itemProps2.xml><?xml version="1.0" encoding="utf-8"?>
<ds:datastoreItem xmlns:ds="http://schemas.openxmlformats.org/officeDocument/2006/customXml" ds:itemID="{DB5387E3-357B-4F33-AA34-2707B20EC8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e92478-5726-4016-8cdf-32c2eb5b4bd3"/>
    <ds:schemaRef ds:uri="ad10f4fa-7d89-4b95-a79e-21ac474a5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B2D98-72D8-4974-A45D-EB4D4C463775}">
  <ds:schemaRefs>
    <ds:schemaRef ds:uri="http://schemas.microsoft.com/sharepoint/v3/contenttype/forms"/>
  </ds:schemaRefs>
</ds:datastoreItem>
</file>

<file path=docMetadata/LabelInfo.xml><?xml version="1.0" encoding="utf-8"?>
<clbl:labelList xmlns:clbl="http://schemas.microsoft.com/office/2020/mipLabelMetadata">
  <clbl:label id="{5f590922-3e29-4afc-9831-b12303bb0660}" enabled="1" method="Standard" siteId="{4ca33967-ac09-4f5d-b2a2-573c7bbbdd4a}" removed="0"/>
</clbl:labelList>
</file>

<file path=docProps/app.xml><?xml version="1.0" encoding="utf-8"?>
<Properties xmlns="http://schemas.openxmlformats.org/officeDocument/2006/extended-properties" xmlns:vt="http://schemas.openxmlformats.org/officeDocument/2006/docPropsVTypes">
  <Template/>
  <TotalTime>7717</TotalTime>
  <Words>1924</Words>
  <Application>Microsoft Office PowerPoint</Application>
  <PresentationFormat>Widescreen</PresentationFormat>
  <Paragraphs>117</Paragraphs>
  <Slides>22</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Courier New</vt:lpstr>
      <vt:lpstr>Georgia</vt:lpstr>
      <vt:lpstr>Arial</vt:lpstr>
      <vt:lpstr>Roboto Condensed</vt:lpstr>
      <vt:lpstr>Calibri</vt:lpstr>
      <vt:lpstr>Montserrat Light</vt:lpstr>
      <vt:lpstr>Montserrat</vt:lpstr>
      <vt:lpstr>Montserrat SemiBold</vt:lpstr>
      <vt:lpstr>CIM Rebranded PPT Template - Broker Dealer Version</vt:lpstr>
      <vt:lpstr>ActiveGraph</vt:lpstr>
      <vt:lpstr>PowerPoint Presentation</vt:lpstr>
      <vt:lpstr>Primary Investment Themes</vt:lpstr>
      <vt:lpstr>The Great Moderation</vt:lpstr>
      <vt:lpstr>Inflation Returning to Normal</vt:lpstr>
      <vt:lpstr>Participation Rate Elevated</vt:lpstr>
      <vt:lpstr>More Jobs Available Than People Looking</vt:lpstr>
      <vt:lpstr>GDP Growth</vt:lpstr>
      <vt:lpstr>Mid Cycle Expansion?</vt:lpstr>
      <vt:lpstr>NBER Not Expecting Recession</vt:lpstr>
      <vt:lpstr>The Fed is Not a Good Friend</vt:lpstr>
      <vt:lpstr>Are We Already Close to Neutral?</vt:lpstr>
      <vt:lpstr>Let’s Get Real</vt:lpstr>
      <vt:lpstr>Did we “Whip” Inflation?</vt:lpstr>
      <vt:lpstr>Diversification is Rewarded</vt:lpstr>
      <vt:lpstr>Concentration Risk</vt:lpstr>
      <vt:lpstr>Elevated Valuations</vt:lpstr>
      <vt:lpstr>Bonds Signaling Stronger Growth/Inflation… Less Rate Cuts?</vt:lpstr>
      <vt:lpstr>High Risk in High Yield?</vt:lpstr>
      <vt:lpstr>Valuations Not All the Same</vt:lpstr>
      <vt:lpstr>Thank You!</vt:lpstr>
      <vt:lpstr>Disclosures</vt:lpstr>
      <vt:lpstr>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Tyler Hendrickson</dc:creator>
  <cp:lastModifiedBy>Jake Merritt</cp:lastModifiedBy>
  <cp:revision>18</cp:revision>
  <dcterms:created xsi:type="dcterms:W3CDTF">2024-10-25T16:53:46Z</dcterms:created>
  <dcterms:modified xsi:type="dcterms:W3CDTF">2024-12-12T13:27:28Z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0x01010062F7854124A17D4390FCD4FE5798724E</vt:lpwstr>
  </property>
</Properties>
</file>